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 id="2147483648" r:id="rId2"/>
  </p:sldMasterIdLst>
  <p:notesMasterIdLst>
    <p:notesMasterId r:id="rId43"/>
  </p:notesMasterIdLst>
  <p:handoutMasterIdLst>
    <p:handoutMasterId r:id="rId44"/>
  </p:handoutMasterIdLst>
  <p:sldIdLst>
    <p:sldId id="260" r:id="rId3"/>
    <p:sldId id="396" r:id="rId4"/>
    <p:sldId id="427" r:id="rId5"/>
    <p:sldId id="391" r:id="rId6"/>
    <p:sldId id="392" r:id="rId7"/>
    <p:sldId id="397" r:id="rId8"/>
    <p:sldId id="398" r:id="rId9"/>
    <p:sldId id="399" r:id="rId10"/>
    <p:sldId id="400" r:id="rId11"/>
    <p:sldId id="401" r:id="rId12"/>
    <p:sldId id="402" r:id="rId13"/>
    <p:sldId id="403" r:id="rId14"/>
    <p:sldId id="404" r:id="rId15"/>
    <p:sldId id="405" r:id="rId16"/>
    <p:sldId id="406" r:id="rId17"/>
    <p:sldId id="430"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424" r:id="rId36"/>
    <p:sldId id="425" r:id="rId37"/>
    <p:sldId id="426" r:id="rId38"/>
    <p:sldId id="394" r:id="rId39"/>
    <p:sldId id="393" r:id="rId40"/>
    <p:sldId id="395" r:id="rId41"/>
    <p:sldId id="389" r:id="rId42"/>
  </p:sldIdLst>
  <p:sldSz cx="12192000" cy="6858000"/>
  <p:notesSz cx="6881813"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624" userDrawn="1">
          <p15:clr>
            <a:srgbClr val="A4A3A4"/>
          </p15:clr>
        </p15:guide>
        <p15:guide id="2" pos="432" userDrawn="1">
          <p15:clr>
            <a:srgbClr val="A4A3A4"/>
          </p15:clr>
        </p15:guide>
        <p15:guide id="3" orient="horz" pos="2784" userDrawn="1">
          <p15:clr>
            <a:srgbClr val="A4A3A4"/>
          </p15:clr>
        </p15:guide>
        <p15:guide id="4" orient="horz" pos="235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seniya Savelyeva" initials="KS" lastIdx="5" clrIdx="0">
    <p:extLst>
      <p:ext uri="{19B8F6BF-5375-455C-9EA6-DF929625EA0E}">
        <p15:presenceInfo xmlns:p15="http://schemas.microsoft.com/office/powerpoint/2012/main" userId="S-1-5-21-1166330866-2158198270-2689449013-69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5FE"/>
    <a:srgbClr val="1659A1"/>
    <a:srgbClr val="001A3C"/>
    <a:srgbClr val="2D94E0"/>
    <a:srgbClr val="B9DEFC"/>
    <a:srgbClr val="B9B9B9"/>
    <a:srgbClr val="232323"/>
    <a:srgbClr val="373A44"/>
    <a:srgbClr val="E6E6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F3BFA8-2188-449B-BE2F-C34903DD49DA}" v="11" dt="2025-02-12T16:55:52.5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3333" autoAdjust="0"/>
  </p:normalViewPr>
  <p:slideViewPr>
    <p:cSldViewPr snapToGrid="0">
      <p:cViewPr varScale="1">
        <p:scale>
          <a:sx n="60" d="100"/>
          <a:sy n="60" d="100"/>
        </p:scale>
        <p:origin x="1507" y="38"/>
      </p:cViewPr>
      <p:guideLst>
        <p:guide orient="horz" pos="624"/>
        <p:guide pos="432"/>
        <p:guide orient="horz" pos="2784"/>
        <p:guide orient="horz" pos="2352"/>
      </p:guideLst>
    </p:cSldViewPr>
  </p:slideViewPr>
  <p:notesTextViewPr>
    <p:cViewPr>
      <p:scale>
        <a:sx n="100" d="100"/>
        <a:sy n="100" d="100"/>
      </p:scale>
      <p:origin x="0" y="0"/>
    </p:cViewPr>
  </p:notesTextViewPr>
  <p:sorterViewPr>
    <p:cViewPr>
      <p:scale>
        <a:sx n="100" d="100"/>
        <a:sy n="100" d="100"/>
      </p:scale>
      <p:origin x="0" y="-1392"/>
    </p:cViewPr>
  </p:sorterViewPr>
  <p:notesViewPr>
    <p:cSldViewPr snapToGrid="0">
      <p:cViewPr varScale="1">
        <p:scale>
          <a:sx n="122" d="100"/>
          <a:sy n="122" d="100"/>
        </p:scale>
        <p:origin x="3846"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3" Type="http://schemas.openxmlformats.org/officeDocument/2006/relationships/customXml" Target="../customXml/item2.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52"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Wickard" userId="ee208ece-54c9-4cfd-af96-8256d4c58e42" providerId="ADAL" clId="{6BF3BFA8-2188-449B-BE2F-C34903DD49DA}"/>
    <pc:docChg chg="undo redo custSel addSld delSld modSld sldOrd addMainMaster">
      <pc:chgData name="Laura Wickard" userId="ee208ece-54c9-4cfd-af96-8256d4c58e42" providerId="ADAL" clId="{6BF3BFA8-2188-449B-BE2F-C34903DD49DA}" dt="2025-02-12T17:53:53.844" v="1512" actId="47"/>
      <pc:docMkLst>
        <pc:docMk/>
      </pc:docMkLst>
      <pc:sldChg chg="del">
        <pc:chgData name="Laura Wickard" userId="ee208ece-54c9-4cfd-af96-8256d4c58e42" providerId="ADAL" clId="{6BF3BFA8-2188-449B-BE2F-C34903DD49DA}" dt="2025-02-12T02:59:06.509" v="23" actId="47"/>
        <pc:sldMkLst>
          <pc:docMk/>
          <pc:sldMk cId="139139906" sldId="378"/>
        </pc:sldMkLst>
      </pc:sldChg>
      <pc:sldChg chg="del ord">
        <pc:chgData name="Laura Wickard" userId="ee208ece-54c9-4cfd-af96-8256d4c58e42" providerId="ADAL" clId="{6BF3BFA8-2188-449B-BE2F-C34903DD49DA}" dt="2025-02-12T03:38:08.787" v="845" actId="47"/>
        <pc:sldMkLst>
          <pc:docMk/>
          <pc:sldMk cId="3951844687" sldId="379"/>
        </pc:sldMkLst>
      </pc:sldChg>
      <pc:sldChg chg="del ord">
        <pc:chgData name="Laura Wickard" userId="ee208ece-54c9-4cfd-af96-8256d4c58e42" providerId="ADAL" clId="{6BF3BFA8-2188-449B-BE2F-C34903DD49DA}" dt="2025-02-12T03:38:11.382" v="847" actId="47"/>
        <pc:sldMkLst>
          <pc:docMk/>
          <pc:sldMk cId="1289275726" sldId="380"/>
        </pc:sldMkLst>
      </pc:sldChg>
      <pc:sldChg chg="del">
        <pc:chgData name="Laura Wickard" userId="ee208ece-54c9-4cfd-af96-8256d4c58e42" providerId="ADAL" clId="{6BF3BFA8-2188-449B-BE2F-C34903DD49DA}" dt="2025-02-12T03:48:08.979" v="1495" actId="47"/>
        <pc:sldMkLst>
          <pc:docMk/>
          <pc:sldMk cId="188170009" sldId="381"/>
        </pc:sldMkLst>
      </pc:sldChg>
      <pc:sldChg chg="del">
        <pc:chgData name="Laura Wickard" userId="ee208ece-54c9-4cfd-af96-8256d4c58e42" providerId="ADAL" clId="{6BF3BFA8-2188-449B-BE2F-C34903DD49DA}" dt="2025-02-12T03:48:09.959" v="1496" actId="47"/>
        <pc:sldMkLst>
          <pc:docMk/>
          <pc:sldMk cId="4240662131" sldId="382"/>
        </pc:sldMkLst>
      </pc:sldChg>
      <pc:sldChg chg="del">
        <pc:chgData name="Laura Wickard" userId="ee208ece-54c9-4cfd-af96-8256d4c58e42" providerId="ADAL" clId="{6BF3BFA8-2188-449B-BE2F-C34903DD49DA}" dt="2025-02-12T02:58:26.336" v="18" actId="47"/>
        <pc:sldMkLst>
          <pc:docMk/>
          <pc:sldMk cId="902945986" sldId="383"/>
        </pc:sldMkLst>
      </pc:sldChg>
      <pc:sldChg chg="del ord">
        <pc:chgData name="Laura Wickard" userId="ee208ece-54c9-4cfd-af96-8256d4c58e42" providerId="ADAL" clId="{6BF3BFA8-2188-449B-BE2F-C34903DD49DA}" dt="2025-02-12T03:38:10.579" v="846" actId="47"/>
        <pc:sldMkLst>
          <pc:docMk/>
          <pc:sldMk cId="727555040" sldId="384"/>
        </pc:sldMkLst>
      </pc:sldChg>
      <pc:sldChg chg="del">
        <pc:chgData name="Laura Wickard" userId="ee208ece-54c9-4cfd-af96-8256d4c58e42" providerId="ADAL" clId="{6BF3BFA8-2188-449B-BE2F-C34903DD49DA}" dt="2025-02-12T02:58:24.301" v="17" actId="47"/>
        <pc:sldMkLst>
          <pc:docMk/>
          <pc:sldMk cId="3796478743" sldId="385"/>
        </pc:sldMkLst>
      </pc:sldChg>
      <pc:sldChg chg="del">
        <pc:chgData name="Laura Wickard" userId="ee208ece-54c9-4cfd-af96-8256d4c58e42" providerId="ADAL" clId="{6BF3BFA8-2188-449B-BE2F-C34903DD49DA}" dt="2025-02-12T03:48:08.161" v="1494" actId="47"/>
        <pc:sldMkLst>
          <pc:docMk/>
          <pc:sldMk cId="2886898687" sldId="386"/>
        </pc:sldMkLst>
      </pc:sldChg>
      <pc:sldChg chg="del">
        <pc:chgData name="Laura Wickard" userId="ee208ece-54c9-4cfd-af96-8256d4c58e42" providerId="ADAL" clId="{6BF3BFA8-2188-449B-BE2F-C34903DD49DA}" dt="2025-02-12T02:58:13.256" v="12" actId="47"/>
        <pc:sldMkLst>
          <pc:docMk/>
          <pc:sldMk cId="283315094" sldId="387"/>
        </pc:sldMkLst>
      </pc:sldChg>
      <pc:sldChg chg="del">
        <pc:chgData name="Laura Wickard" userId="ee208ece-54c9-4cfd-af96-8256d4c58e42" providerId="ADAL" clId="{6BF3BFA8-2188-449B-BE2F-C34903DD49DA}" dt="2025-02-12T03:03:30.162" v="136" actId="47"/>
        <pc:sldMkLst>
          <pc:docMk/>
          <pc:sldMk cId="587532586" sldId="388"/>
        </pc:sldMkLst>
      </pc:sldChg>
      <pc:sldChg chg="del">
        <pc:chgData name="Laura Wickard" userId="ee208ece-54c9-4cfd-af96-8256d4c58e42" providerId="ADAL" clId="{6BF3BFA8-2188-449B-BE2F-C34903DD49DA}" dt="2025-02-12T03:48:21.135" v="1497" actId="47"/>
        <pc:sldMkLst>
          <pc:docMk/>
          <pc:sldMk cId="3603997516" sldId="390"/>
        </pc:sldMkLst>
      </pc:sldChg>
      <pc:sldChg chg="addSp delSp modSp add mod">
        <pc:chgData name="Laura Wickard" userId="ee208ece-54c9-4cfd-af96-8256d4c58e42" providerId="ADAL" clId="{6BF3BFA8-2188-449B-BE2F-C34903DD49DA}" dt="2025-02-12T03:32:20.565" v="717" actId="1076"/>
        <pc:sldMkLst>
          <pc:docMk/>
          <pc:sldMk cId="3632729650" sldId="391"/>
        </pc:sldMkLst>
        <pc:spChg chg="del mod">
          <ac:chgData name="Laura Wickard" userId="ee208ece-54c9-4cfd-af96-8256d4c58e42" providerId="ADAL" clId="{6BF3BFA8-2188-449B-BE2F-C34903DD49DA}" dt="2025-02-12T03:31:38.953" v="711" actId="478"/>
          <ac:spMkLst>
            <pc:docMk/>
            <pc:sldMk cId="3632729650" sldId="391"/>
            <ac:spMk id="7" creationId="{04143ECF-6A79-8EFB-7FFB-F1AB4C42785C}"/>
          </ac:spMkLst>
        </pc:spChg>
        <pc:picChg chg="add mod">
          <ac:chgData name="Laura Wickard" userId="ee208ece-54c9-4cfd-af96-8256d4c58e42" providerId="ADAL" clId="{6BF3BFA8-2188-449B-BE2F-C34903DD49DA}" dt="2025-02-12T03:32:20.565" v="717" actId="1076"/>
          <ac:picMkLst>
            <pc:docMk/>
            <pc:sldMk cId="3632729650" sldId="391"/>
            <ac:picMk id="5" creationId="{A549DAD2-EDA6-560F-F838-5383922D074D}"/>
          </ac:picMkLst>
        </pc:picChg>
        <pc:picChg chg="del mod">
          <ac:chgData name="Laura Wickard" userId="ee208ece-54c9-4cfd-af96-8256d4c58e42" providerId="ADAL" clId="{6BF3BFA8-2188-449B-BE2F-C34903DD49DA}" dt="2025-02-12T03:31:02.261" v="704" actId="478"/>
          <ac:picMkLst>
            <pc:docMk/>
            <pc:sldMk cId="3632729650" sldId="391"/>
            <ac:picMk id="6" creationId="{DB6645FD-F21B-7615-19E2-266FC4AEE5AD}"/>
          </ac:picMkLst>
        </pc:picChg>
        <pc:picChg chg="del">
          <ac:chgData name="Laura Wickard" userId="ee208ece-54c9-4cfd-af96-8256d4c58e42" providerId="ADAL" clId="{6BF3BFA8-2188-449B-BE2F-C34903DD49DA}" dt="2025-02-12T03:29:51.239" v="690" actId="478"/>
          <ac:picMkLst>
            <pc:docMk/>
            <pc:sldMk cId="3632729650" sldId="391"/>
            <ac:picMk id="1026" creationId="{AFB60C70-349B-2EDB-CC2C-CB1297C14BF0}"/>
          </ac:picMkLst>
        </pc:picChg>
      </pc:sldChg>
      <pc:sldChg chg="modSp add mod">
        <pc:chgData name="Laura Wickard" userId="ee208ece-54c9-4cfd-af96-8256d4c58e42" providerId="ADAL" clId="{6BF3BFA8-2188-449B-BE2F-C34903DD49DA}" dt="2025-02-12T03:43:27.416" v="1147" actId="403"/>
        <pc:sldMkLst>
          <pc:docMk/>
          <pc:sldMk cId="2585799775" sldId="392"/>
        </pc:sldMkLst>
        <pc:spChg chg="mod">
          <ac:chgData name="Laura Wickard" userId="ee208ece-54c9-4cfd-af96-8256d4c58e42" providerId="ADAL" clId="{6BF3BFA8-2188-449B-BE2F-C34903DD49DA}" dt="2025-02-12T03:43:08.045" v="1137" actId="403"/>
          <ac:spMkLst>
            <pc:docMk/>
            <pc:sldMk cId="2585799775" sldId="392"/>
            <ac:spMk id="12" creationId="{607BBCCF-2861-5764-859B-36D69A3E1F24}"/>
          </ac:spMkLst>
        </pc:spChg>
        <pc:spChg chg="mod">
          <ac:chgData name="Laura Wickard" userId="ee208ece-54c9-4cfd-af96-8256d4c58e42" providerId="ADAL" clId="{6BF3BFA8-2188-449B-BE2F-C34903DD49DA}" dt="2025-02-12T03:43:13.130" v="1139" actId="403"/>
          <ac:spMkLst>
            <pc:docMk/>
            <pc:sldMk cId="2585799775" sldId="392"/>
            <ac:spMk id="14" creationId="{CCE71E85-9F83-A1BF-20FE-35A039784491}"/>
          </ac:spMkLst>
        </pc:spChg>
        <pc:spChg chg="mod">
          <ac:chgData name="Laura Wickard" userId="ee208ece-54c9-4cfd-af96-8256d4c58e42" providerId="ADAL" clId="{6BF3BFA8-2188-449B-BE2F-C34903DD49DA}" dt="2025-02-12T03:43:18.981" v="1143" actId="404"/>
          <ac:spMkLst>
            <pc:docMk/>
            <pc:sldMk cId="2585799775" sldId="392"/>
            <ac:spMk id="15" creationId="{F709EC89-4187-647A-E790-10A214BF581C}"/>
          </ac:spMkLst>
        </pc:spChg>
        <pc:spChg chg="mod">
          <ac:chgData name="Laura Wickard" userId="ee208ece-54c9-4cfd-af96-8256d4c58e42" providerId="ADAL" clId="{6BF3BFA8-2188-449B-BE2F-C34903DD49DA}" dt="2025-02-12T03:43:22.436" v="1145" actId="403"/>
          <ac:spMkLst>
            <pc:docMk/>
            <pc:sldMk cId="2585799775" sldId="392"/>
            <ac:spMk id="16" creationId="{DD897A1D-5CEE-3D9D-B7B2-0B128A82D1F3}"/>
          </ac:spMkLst>
        </pc:spChg>
        <pc:spChg chg="mod">
          <ac:chgData name="Laura Wickard" userId="ee208ece-54c9-4cfd-af96-8256d4c58e42" providerId="ADAL" clId="{6BF3BFA8-2188-449B-BE2F-C34903DD49DA}" dt="2025-02-12T03:43:27.416" v="1147" actId="403"/>
          <ac:spMkLst>
            <pc:docMk/>
            <pc:sldMk cId="2585799775" sldId="392"/>
            <ac:spMk id="17" creationId="{9BF81D75-D6D1-82AC-A184-B3D9B33D5465}"/>
          </ac:spMkLst>
        </pc:spChg>
      </pc:sldChg>
      <pc:sldChg chg="modSp add mod">
        <pc:chgData name="Laura Wickard" userId="ee208ece-54c9-4cfd-af96-8256d4c58e42" providerId="ADAL" clId="{6BF3BFA8-2188-449B-BE2F-C34903DD49DA}" dt="2025-02-12T03:47:43.288" v="1454" actId="5793"/>
        <pc:sldMkLst>
          <pc:docMk/>
          <pc:sldMk cId="3337362204" sldId="393"/>
        </pc:sldMkLst>
        <pc:spChg chg="mod">
          <ac:chgData name="Laura Wickard" userId="ee208ece-54c9-4cfd-af96-8256d4c58e42" providerId="ADAL" clId="{6BF3BFA8-2188-449B-BE2F-C34903DD49DA}" dt="2025-02-12T03:47:43.288" v="1454" actId="5793"/>
          <ac:spMkLst>
            <pc:docMk/>
            <pc:sldMk cId="3337362204" sldId="393"/>
            <ac:spMk id="3" creationId="{2890EAA0-F26D-2AFF-B53A-3BAB9240B7E9}"/>
          </ac:spMkLst>
        </pc:spChg>
      </pc:sldChg>
      <pc:sldChg chg="add ord">
        <pc:chgData name="Laura Wickard" userId="ee208ece-54c9-4cfd-af96-8256d4c58e42" providerId="ADAL" clId="{6BF3BFA8-2188-449B-BE2F-C34903DD49DA}" dt="2025-02-12T02:58:06.262" v="11"/>
        <pc:sldMkLst>
          <pc:docMk/>
          <pc:sldMk cId="3413507654" sldId="394"/>
        </pc:sldMkLst>
      </pc:sldChg>
      <pc:sldChg chg="modSp add mod">
        <pc:chgData name="Laura Wickard" userId="ee208ece-54c9-4cfd-af96-8256d4c58e42" providerId="ADAL" clId="{6BF3BFA8-2188-449B-BE2F-C34903DD49DA}" dt="2025-02-12T03:48:03.804" v="1493" actId="20577"/>
        <pc:sldMkLst>
          <pc:docMk/>
          <pc:sldMk cId="1562742869" sldId="395"/>
        </pc:sldMkLst>
        <pc:spChg chg="mod">
          <ac:chgData name="Laura Wickard" userId="ee208ece-54c9-4cfd-af96-8256d4c58e42" providerId="ADAL" clId="{6BF3BFA8-2188-449B-BE2F-C34903DD49DA}" dt="2025-02-12T03:48:03.804" v="1493" actId="20577"/>
          <ac:spMkLst>
            <pc:docMk/>
            <pc:sldMk cId="1562742869" sldId="395"/>
            <ac:spMk id="3" creationId="{3A4D5678-2254-B2F0-4E36-8DD0F7C48012}"/>
          </ac:spMkLst>
        </pc:spChg>
      </pc:sldChg>
      <pc:sldChg chg="addSp delSp modSp add mod">
        <pc:chgData name="Laura Wickard" userId="ee208ece-54c9-4cfd-af96-8256d4c58e42" providerId="ADAL" clId="{6BF3BFA8-2188-449B-BE2F-C34903DD49DA}" dt="2025-02-12T03:03:08.931" v="135" actId="14100"/>
        <pc:sldMkLst>
          <pc:docMk/>
          <pc:sldMk cId="2580546917" sldId="396"/>
        </pc:sldMkLst>
        <pc:spChg chg="mod">
          <ac:chgData name="Laura Wickard" userId="ee208ece-54c9-4cfd-af96-8256d4c58e42" providerId="ADAL" clId="{6BF3BFA8-2188-449B-BE2F-C34903DD49DA}" dt="2025-02-12T03:03:08.931" v="135" actId="14100"/>
          <ac:spMkLst>
            <pc:docMk/>
            <pc:sldMk cId="2580546917" sldId="396"/>
            <ac:spMk id="12" creationId="{55948777-5ED2-57C7-009D-D0D8F4648E7F}"/>
          </ac:spMkLst>
        </pc:spChg>
        <pc:picChg chg="add mod modCrop">
          <ac:chgData name="Laura Wickard" userId="ee208ece-54c9-4cfd-af96-8256d4c58e42" providerId="ADAL" clId="{6BF3BFA8-2188-449B-BE2F-C34903DD49DA}" dt="2025-02-12T03:01:53.778" v="58" actId="14100"/>
          <ac:picMkLst>
            <pc:docMk/>
            <pc:sldMk cId="2580546917" sldId="396"/>
            <ac:picMk id="3" creationId="{DB615E8F-BBF9-1A2B-ECDF-C8493F44CEFA}"/>
          </ac:picMkLst>
        </pc:picChg>
        <pc:picChg chg="del">
          <ac:chgData name="Laura Wickard" userId="ee208ece-54c9-4cfd-af96-8256d4c58e42" providerId="ADAL" clId="{6BF3BFA8-2188-449B-BE2F-C34903DD49DA}" dt="2025-02-12T02:59:31.259" v="51" actId="478"/>
          <ac:picMkLst>
            <pc:docMk/>
            <pc:sldMk cId="2580546917" sldId="396"/>
            <ac:picMk id="11" creationId="{D53721B2-C125-FE20-A3BD-A260ADD3E39E}"/>
          </ac:picMkLst>
        </pc:picChg>
      </pc:sldChg>
      <pc:sldChg chg="modSp add mod modNotesTx">
        <pc:chgData name="Laura Wickard" userId="ee208ece-54c9-4cfd-af96-8256d4c58e42" providerId="ADAL" clId="{6BF3BFA8-2188-449B-BE2F-C34903DD49DA}" dt="2025-02-12T03:40:22.215" v="894" actId="20577"/>
        <pc:sldMkLst>
          <pc:docMk/>
          <pc:sldMk cId="3390357006" sldId="397"/>
        </pc:sldMkLst>
        <pc:spChg chg="mod">
          <ac:chgData name="Laura Wickard" userId="ee208ece-54c9-4cfd-af96-8256d4c58e42" providerId="ADAL" clId="{6BF3BFA8-2188-449B-BE2F-C34903DD49DA}" dt="2025-02-12T03:40:10.369" v="875" actId="20577"/>
          <ac:spMkLst>
            <pc:docMk/>
            <pc:sldMk cId="3390357006" sldId="397"/>
            <ac:spMk id="5" creationId="{D0D5FCB1-0611-4160-B2F3-FD6796386D53}"/>
          </ac:spMkLst>
        </pc:spChg>
      </pc:sldChg>
      <pc:sldChg chg="add">
        <pc:chgData name="Laura Wickard" userId="ee208ece-54c9-4cfd-af96-8256d4c58e42" providerId="ADAL" clId="{6BF3BFA8-2188-449B-BE2F-C34903DD49DA}" dt="2025-02-12T03:12:57.326" v="543"/>
        <pc:sldMkLst>
          <pc:docMk/>
          <pc:sldMk cId="1201148694" sldId="398"/>
        </pc:sldMkLst>
      </pc:sldChg>
      <pc:sldChg chg="modSp add mod">
        <pc:chgData name="Laura Wickard" userId="ee208ece-54c9-4cfd-af96-8256d4c58e42" providerId="ADAL" clId="{6BF3BFA8-2188-449B-BE2F-C34903DD49DA}" dt="2025-02-12T03:43:56.594" v="1168" actId="20577"/>
        <pc:sldMkLst>
          <pc:docMk/>
          <pc:sldMk cId="609778040" sldId="399"/>
        </pc:sldMkLst>
        <pc:spChg chg="mod">
          <ac:chgData name="Laura Wickard" userId="ee208ece-54c9-4cfd-af96-8256d4c58e42" providerId="ADAL" clId="{6BF3BFA8-2188-449B-BE2F-C34903DD49DA}" dt="2025-02-12T03:43:56.594" v="1168" actId="20577"/>
          <ac:spMkLst>
            <pc:docMk/>
            <pc:sldMk cId="609778040" sldId="399"/>
            <ac:spMk id="2" creationId="{AA678201-73E4-4C43-B038-CCEA07E4E6D2}"/>
          </ac:spMkLst>
        </pc:spChg>
      </pc:sldChg>
      <pc:sldChg chg="modSp add">
        <pc:chgData name="Laura Wickard" userId="ee208ece-54c9-4cfd-af96-8256d4c58e42" providerId="ADAL" clId="{6BF3BFA8-2188-449B-BE2F-C34903DD49DA}" dt="2025-02-12T03:36:12.632" v="763" actId="207"/>
        <pc:sldMkLst>
          <pc:docMk/>
          <pc:sldMk cId="979668778" sldId="400"/>
        </pc:sldMkLst>
        <pc:spChg chg="mod">
          <ac:chgData name="Laura Wickard" userId="ee208ece-54c9-4cfd-af96-8256d4c58e42" providerId="ADAL" clId="{6BF3BFA8-2188-449B-BE2F-C34903DD49DA}" dt="2025-02-12T03:36:12.632" v="763" actId="207"/>
          <ac:spMkLst>
            <pc:docMk/>
            <pc:sldMk cId="979668778" sldId="400"/>
            <ac:spMk id="5" creationId="{DBDA78AF-F47E-44DA-9ACA-01CF0D10225A}"/>
          </ac:spMkLst>
        </pc:spChg>
      </pc:sldChg>
      <pc:sldChg chg="modSp add mod">
        <pc:chgData name="Laura Wickard" userId="ee208ece-54c9-4cfd-af96-8256d4c58e42" providerId="ADAL" clId="{6BF3BFA8-2188-449B-BE2F-C34903DD49DA}" dt="2025-02-12T03:37:01.518" v="844" actId="15"/>
        <pc:sldMkLst>
          <pc:docMk/>
          <pc:sldMk cId="2423976312" sldId="401"/>
        </pc:sldMkLst>
        <pc:spChg chg="mod">
          <ac:chgData name="Laura Wickard" userId="ee208ece-54c9-4cfd-af96-8256d4c58e42" providerId="ADAL" clId="{6BF3BFA8-2188-449B-BE2F-C34903DD49DA}" dt="2025-02-12T03:37:01.518" v="844" actId="15"/>
          <ac:spMkLst>
            <pc:docMk/>
            <pc:sldMk cId="2423976312" sldId="401"/>
            <ac:spMk id="4" creationId="{B6EE73B7-7173-47AD-83D0-DC2273E2FD23}"/>
          </ac:spMkLst>
        </pc:spChg>
      </pc:sldChg>
      <pc:sldChg chg="add">
        <pc:chgData name="Laura Wickard" userId="ee208ece-54c9-4cfd-af96-8256d4c58e42" providerId="ADAL" clId="{6BF3BFA8-2188-449B-BE2F-C34903DD49DA}" dt="2025-02-12T03:13:11.993" v="551"/>
        <pc:sldMkLst>
          <pc:docMk/>
          <pc:sldMk cId="3155728443" sldId="402"/>
        </pc:sldMkLst>
      </pc:sldChg>
      <pc:sldChg chg="add">
        <pc:chgData name="Laura Wickard" userId="ee208ece-54c9-4cfd-af96-8256d4c58e42" providerId="ADAL" clId="{6BF3BFA8-2188-449B-BE2F-C34903DD49DA}" dt="2025-02-12T03:13:14.776" v="553"/>
        <pc:sldMkLst>
          <pc:docMk/>
          <pc:sldMk cId="173494180" sldId="403"/>
        </pc:sldMkLst>
      </pc:sldChg>
      <pc:sldChg chg="add">
        <pc:chgData name="Laura Wickard" userId="ee208ece-54c9-4cfd-af96-8256d4c58e42" providerId="ADAL" clId="{6BF3BFA8-2188-449B-BE2F-C34903DD49DA}" dt="2025-02-12T03:13:17.042" v="555"/>
        <pc:sldMkLst>
          <pc:docMk/>
          <pc:sldMk cId="3136674278" sldId="404"/>
        </pc:sldMkLst>
      </pc:sldChg>
      <pc:sldChg chg="add">
        <pc:chgData name="Laura Wickard" userId="ee208ece-54c9-4cfd-af96-8256d4c58e42" providerId="ADAL" clId="{6BF3BFA8-2188-449B-BE2F-C34903DD49DA}" dt="2025-02-12T03:13:19.885" v="557"/>
        <pc:sldMkLst>
          <pc:docMk/>
          <pc:sldMk cId="3135070450" sldId="405"/>
        </pc:sldMkLst>
      </pc:sldChg>
      <pc:sldChg chg="add">
        <pc:chgData name="Laura Wickard" userId="ee208ece-54c9-4cfd-af96-8256d4c58e42" providerId="ADAL" clId="{6BF3BFA8-2188-449B-BE2F-C34903DD49DA}" dt="2025-02-12T03:13:28.038" v="559"/>
        <pc:sldMkLst>
          <pc:docMk/>
          <pc:sldMk cId="1574065439" sldId="406"/>
        </pc:sldMkLst>
      </pc:sldChg>
      <pc:sldChg chg="add">
        <pc:chgData name="Laura Wickard" userId="ee208ece-54c9-4cfd-af96-8256d4c58e42" providerId="ADAL" clId="{6BF3BFA8-2188-449B-BE2F-C34903DD49DA}" dt="2025-02-12T03:13:33.751" v="561"/>
        <pc:sldMkLst>
          <pc:docMk/>
          <pc:sldMk cId="3406714692" sldId="407"/>
        </pc:sldMkLst>
      </pc:sldChg>
      <pc:sldChg chg="add">
        <pc:chgData name="Laura Wickard" userId="ee208ece-54c9-4cfd-af96-8256d4c58e42" providerId="ADAL" clId="{6BF3BFA8-2188-449B-BE2F-C34903DD49DA}" dt="2025-02-12T03:13:38.322" v="563"/>
        <pc:sldMkLst>
          <pc:docMk/>
          <pc:sldMk cId="3404957769" sldId="408"/>
        </pc:sldMkLst>
      </pc:sldChg>
      <pc:sldChg chg="add">
        <pc:chgData name="Laura Wickard" userId="ee208ece-54c9-4cfd-af96-8256d4c58e42" providerId="ADAL" clId="{6BF3BFA8-2188-449B-BE2F-C34903DD49DA}" dt="2025-02-12T03:13:39.492" v="565"/>
        <pc:sldMkLst>
          <pc:docMk/>
          <pc:sldMk cId="493157134" sldId="409"/>
        </pc:sldMkLst>
      </pc:sldChg>
      <pc:sldChg chg="add">
        <pc:chgData name="Laura Wickard" userId="ee208ece-54c9-4cfd-af96-8256d4c58e42" providerId="ADAL" clId="{6BF3BFA8-2188-449B-BE2F-C34903DD49DA}" dt="2025-02-12T03:13:44.014" v="567"/>
        <pc:sldMkLst>
          <pc:docMk/>
          <pc:sldMk cId="783178077" sldId="410"/>
        </pc:sldMkLst>
      </pc:sldChg>
      <pc:sldChg chg="add">
        <pc:chgData name="Laura Wickard" userId="ee208ece-54c9-4cfd-af96-8256d4c58e42" providerId="ADAL" clId="{6BF3BFA8-2188-449B-BE2F-C34903DD49DA}" dt="2025-02-12T03:14:08.972" v="569"/>
        <pc:sldMkLst>
          <pc:docMk/>
          <pc:sldMk cId="113805980" sldId="411"/>
        </pc:sldMkLst>
      </pc:sldChg>
      <pc:sldChg chg="add">
        <pc:chgData name="Laura Wickard" userId="ee208ece-54c9-4cfd-af96-8256d4c58e42" providerId="ADAL" clId="{6BF3BFA8-2188-449B-BE2F-C34903DD49DA}" dt="2025-02-12T03:14:23.998" v="571"/>
        <pc:sldMkLst>
          <pc:docMk/>
          <pc:sldMk cId="4180859949" sldId="412"/>
        </pc:sldMkLst>
      </pc:sldChg>
      <pc:sldChg chg="add">
        <pc:chgData name="Laura Wickard" userId="ee208ece-54c9-4cfd-af96-8256d4c58e42" providerId="ADAL" clId="{6BF3BFA8-2188-449B-BE2F-C34903DD49DA}" dt="2025-02-12T03:14:26.838" v="573"/>
        <pc:sldMkLst>
          <pc:docMk/>
          <pc:sldMk cId="2848848136" sldId="413"/>
        </pc:sldMkLst>
      </pc:sldChg>
      <pc:sldChg chg="add">
        <pc:chgData name="Laura Wickard" userId="ee208ece-54c9-4cfd-af96-8256d4c58e42" providerId="ADAL" clId="{6BF3BFA8-2188-449B-BE2F-C34903DD49DA}" dt="2025-02-12T03:14:29.917" v="575"/>
        <pc:sldMkLst>
          <pc:docMk/>
          <pc:sldMk cId="2389594504" sldId="414"/>
        </pc:sldMkLst>
      </pc:sldChg>
      <pc:sldChg chg="add">
        <pc:chgData name="Laura Wickard" userId="ee208ece-54c9-4cfd-af96-8256d4c58e42" providerId="ADAL" clId="{6BF3BFA8-2188-449B-BE2F-C34903DD49DA}" dt="2025-02-12T03:14:31.931" v="577"/>
        <pc:sldMkLst>
          <pc:docMk/>
          <pc:sldMk cId="1739391093" sldId="415"/>
        </pc:sldMkLst>
      </pc:sldChg>
      <pc:sldChg chg="add">
        <pc:chgData name="Laura Wickard" userId="ee208ece-54c9-4cfd-af96-8256d4c58e42" providerId="ADAL" clId="{6BF3BFA8-2188-449B-BE2F-C34903DD49DA}" dt="2025-02-12T03:14:36.082" v="579"/>
        <pc:sldMkLst>
          <pc:docMk/>
          <pc:sldMk cId="2754897126" sldId="416"/>
        </pc:sldMkLst>
      </pc:sldChg>
      <pc:sldChg chg="add">
        <pc:chgData name="Laura Wickard" userId="ee208ece-54c9-4cfd-af96-8256d4c58e42" providerId="ADAL" clId="{6BF3BFA8-2188-449B-BE2F-C34903DD49DA}" dt="2025-02-12T03:14:38.311" v="581"/>
        <pc:sldMkLst>
          <pc:docMk/>
          <pc:sldMk cId="4016728438" sldId="417"/>
        </pc:sldMkLst>
      </pc:sldChg>
      <pc:sldChg chg="add">
        <pc:chgData name="Laura Wickard" userId="ee208ece-54c9-4cfd-af96-8256d4c58e42" providerId="ADAL" clId="{6BF3BFA8-2188-449B-BE2F-C34903DD49DA}" dt="2025-02-12T03:14:51.243" v="583"/>
        <pc:sldMkLst>
          <pc:docMk/>
          <pc:sldMk cId="3027307643" sldId="418"/>
        </pc:sldMkLst>
      </pc:sldChg>
      <pc:sldChg chg="add">
        <pc:chgData name="Laura Wickard" userId="ee208ece-54c9-4cfd-af96-8256d4c58e42" providerId="ADAL" clId="{6BF3BFA8-2188-449B-BE2F-C34903DD49DA}" dt="2025-02-12T03:14:52.066" v="585"/>
        <pc:sldMkLst>
          <pc:docMk/>
          <pc:sldMk cId="470263685" sldId="419"/>
        </pc:sldMkLst>
      </pc:sldChg>
      <pc:sldChg chg="add">
        <pc:chgData name="Laura Wickard" userId="ee208ece-54c9-4cfd-af96-8256d4c58e42" providerId="ADAL" clId="{6BF3BFA8-2188-449B-BE2F-C34903DD49DA}" dt="2025-02-12T03:14:55.489" v="587"/>
        <pc:sldMkLst>
          <pc:docMk/>
          <pc:sldMk cId="824340620" sldId="420"/>
        </pc:sldMkLst>
      </pc:sldChg>
      <pc:sldChg chg="add">
        <pc:chgData name="Laura Wickard" userId="ee208ece-54c9-4cfd-af96-8256d4c58e42" providerId="ADAL" clId="{6BF3BFA8-2188-449B-BE2F-C34903DD49DA}" dt="2025-02-12T03:15:01.388" v="589"/>
        <pc:sldMkLst>
          <pc:docMk/>
          <pc:sldMk cId="416923610" sldId="421"/>
        </pc:sldMkLst>
      </pc:sldChg>
      <pc:sldChg chg="add">
        <pc:chgData name="Laura Wickard" userId="ee208ece-54c9-4cfd-af96-8256d4c58e42" providerId="ADAL" clId="{6BF3BFA8-2188-449B-BE2F-C34903DD49DA}" dt="2025-02-12T03:15:05.828" v="591"/>
        <pc:sldMkLst>
          <pc:docMk/>
          <pc:sldMk cId="2757718042" sldId="422"/>
        </pc:sldMkLst>
      </pc:sldChg>
      <pc:sldChg chg="add">
        <pc:chgData name="Laura Wickard" userId="ee208ece-54c9-4cfd-af96-8256d4c58e42" providerId="ADAL" clId="{6BF3BFA8-2188-449B-BE2F-C34903DD49DA}" dt="2025-02-12T03:15:10.087" v="593"/>
        <pc:sldMkLst>
          <pc:docMk/>
          <pc:sldMk cId="497328278" sldId="423"/>
        </pc:sldMkLst>
      </pc:sldChg>
      <pc:sldChg chg="add">
        <pc:chgData name="Laura Wickard" userId="ee208ece-54c9-4cfd-af96-8256d4c58e42" providerId="ADAL" clId="{6BF3BFA8-2188-449B-BE2F-C34903DD49DA}" dt="2025-02-12T03:15:19.134" v="595"/>
        <pc:sldMkLst>
          <pc:docMk/>
          <pc:sldMk cId="3961029546" sldId="424"/>
        </pc:sldMkLst>
      </pc:sldChg>
      <pc:sldChg chg="add">
        <pc:chgData name="Laura Wickard" userId="ee208ece-54c9-4cfd-af96-8256d4c58e42" providerId="ADAL" clId="{6BF3BFA8-2188-449B-BE2F-C34903DD49DA}" dt="2025-02-12T03:15:37.093" v="597"/>
        <pc:sldMkLst>
          <pc:docMk/>
          <pc:sldMk cId="3432955746" sldId="425"/>
        </pc:sldMkLst>
      </pc:sldChg>
      <pc:sldChg chg="add">
        <pc:chgData name="Laura Wickard" userId="ee208ece-54c9-4cfd-af96-8256d4c58e42" providerId="ADAL" clId="{6BF3BFA8-2188-449B-BE2F-C34903DD49DA}" dt="2025-02-12T03:15:46.868" v="599"/>
        <pc:sldMkLst>
          <pc:docMk/>
          <pc:sldMk cId="823498686" sldId="426"/>
        </pc:sldMkLst>
      </pc:sldChg>
      <pc:sldChg chg="addSp delSp modSp add mod">
        <pc:chgData name="Laura Wickard" userId="ee208ece-54c9-4cfd-af96-8256d4c58e42" providerId="ADAL" clId="{6BF3BFA8-2188-449B-BE2F-C34903DD49DA}" dt="2025-02-12T03:34:27.793" v="762" actId="478"/>
        <pc:sldMkLst>
          <pc:docMk/>
          <pc:sldMk cId="3564383853" sldId="427"/>
        </pc:sldMkLst>
        <pc:spChg chg="add del mod">
          <ac:chgData name="Laura Wickard" userId="ee208ece-54c9-4cfd-af96-8256d4c58e42" providerId="ADAL" clId="{6BF3BFA8-2188-449B-BE2F-C34903DD49DA}" dt="2025-02-12T03:34:27.793" v="762" actId="478"/>
          <ac:spMkLst>
            <pc:docMk/>
            <pc:sldMk cId="3564383853" sldId="427"/>
            <ac:spMk id="7" creationId="{C70B0F48-9563-5199-4BD6-8A3BD111199A}"/>
          </ac:spMkLst>
        </pc:spChg>
        <pc:spChg chg="mod">
          <ac:chgData name="Laura Wickard" userId="ee208ece-54c9-4cfd-af96-8256d4c58e42" providerId="ADAL" clId="{6BF3BFA8-2188-449B-BE2F-C34903DD49DA}" dt="2025-02-12T03:34:20.768" v="760" actId="14100"/>
          <ac:spMkLst>
            <pc:docMk/>
            <pc:sldMk cId="3564383853" sldId="427"/>
            <ac:spMk id="12" creationId="{55948777-5ED2-57C7-009D-D0D8F4648E7F}"/>
          </ac:spMkLst>
        </pc:spChg>
        <pc:picChg chg="del">
          <ac:chgData name="Laura Wickard" userId="ee208ece-54c9-4cfd-af96-8256d4c58e42" providerId="ADAL" clId="{6BF3BFA8-2188-449B-BE2F-C34903DD49DA}" dt="2025-02-12T03:16:02.317" v="601" actId="478"/>
          <ac:picMkLst>
            <pc:docMk/>
            <pc:sldMk cId="3564383853" sldId="427"/>
            <ac:picMk id="3" creationId="{DB615E8F-BBF9-1A2B-ECDF-C8493F44CEFA}"/>
          </ac:picMkLst>
        </pc:picChg>
        <pc:picChg chg="add mod">
          <ac:chgData name="Laura Wickard" userId="ee208ece-54c9-4cfd-af96-8256d4c58e42" providerId="ADAL" clId="{6BF3BFA8-2188-449B-BE2F-C34903DD49DA}" dt="2025-02-12T03:18:27.299" v="606" actId="931"/>
          <ac:picMkLst>
            <pc:docMk/>
            <pc:sldMk cId="3564383853" sldId="427"/>
            <ac:picMk id="4" creationId="{36FC619D-5C03-4459-4793-93A09CB77914}"/>
          </ac:picMkLst>
        </pc:picChg>
        <pc:picChg chg="add mod modCrop">
          <ac:chgData name="Laura Wickard" userId="ee208ece-54c9-4cfd-af96-8256d4c58e42" providerId="ADAL" clId="{6BF3BFA8-2188-449B-BE2F-C34903DD49DA}" dt="2025-02-12T03:22:13.413" v="687" actId="14100"/>
          <ac:picMkLst>
            <pc:docMk/>
            <pc:sldMk cId="3564383853" sldId="427"/>
            <ac:picMk id="6" creationId="{8B88F967-5F3E-2F09-3C38-09BA44CA70DD}"/>
          </ac:picMkLst>
        </pc:picChg>
      </pc:sldChg>
      <pc:sldChg chg="addSp delSp modSp add del mod">
        <pc:chgData name="Laura Wickard" userId="ee208ece-54c9-4cfd-af96-8256d4c58e42" providerId="ADAL" clId="{6BF3BFA8-2188-449B-BE2F-C34903DD49DA}" dt="2025-02-12T17:53:52.984" v="1511" actId="47"/>
        <pc:sldMkLst>
          <pc:docMk/>
          <pc:sldMk cId="3159454715" sldId="428"/>
        </pc:sldMkLst>
        <pc:picChg chg="add mod">
          <ac:chgData name="Laura Wickard" userId="ee208ece-54c9-4cfd-af96-8256d4c58e42" providerId="ADAL" clId="{6BF3BFA8-2188-449B-BE2F-C34903DD49DA}" dt="2025-02-12T03:32:52.997" v="725" actId="1076"/>
          <ac:picMkLst>
            <pc:docMk/>
            <pc:sldMk cId="3159454715" sldId="428"/>
            <ac:picMk id="5" creationId="{C0826C7F-1624-D84B-7C07-F9907BD5E477}"/>
          </ac:picMkLst>
        </pc:picChg>
        <pc:picChg chg="del">
          <ac:chgData name="Laura Wickard" userId="ee208ece-54c9-4cfd-af96-8256d4c58e42" providerId="ADAL" clId="{6BF3BFA8-2188-449B-BE2F-C34903DD49DA}" dt="2025-02-12T03:32:33.733" v="718" actId="478"/>
          <ac:picMkLst>
            <pc:docMk/>
            <pc:sldMk cId="3159454715" sldId="428"/>
            <ac:picMk id="1026" creationId="{AFB60C70-349B-2EDB-CC2C-CB1297C14BF0}"/>
          </ac:picMkLst>
        </pc:picChg>
      </pc:sldChg>
      <pc:sldChg chg="add del">
        <pc:chgData name="Laura Wickard" userId="ee208ece-54c9-4cfd-af96-8256d4c58e42" providerId="ADAL" clId="{6BF3BFA8-2188-449B-BE2F-C34903DD49DA}" dt="2025-02-12T17:53:53.844" v="1512" actId="47"/>
        <pc:sldMkLst>
          <pc:docMk/>
          <pc:sldMk cId="531757380" sldId="429"/>
        </pc:sldMkLst>
      </pc:sldChg>
      <pc:sldChg chg="addSp delSp modSp add mod">
        <pc:chgData name="Laura Wickard" userId="ee208ece-54c9-4cfd-af96-8256d4c58e42" providerId="ADAL" clId="{6BF3BFA8-2188-449B-BE2F-C34903DD49DA}" dt="2025-02-12T16:56:15.969" v="1510" actId="14100"/>
        <pc:sldMkLst>
          <pc:docMk/>
          <pc:sldMk cId="313138209" sldId="430"/>
        </pc:sldMkLst>
        <pc:spChg chg="del">
          <ac:chgData name="Laura Wickard" userId="ee208ece-54c9-4cfd-af96-8256d4c58e42" providerId="ADAL" clId="{6BF3BFA8-2188-449B-BE2F-C34903DD49DA}" dt="2025-02-12T16:55:03.562" v="1499" actId="478"/>
          <ac:spMkLst>
            <pc:docMk/>
            <pc:sldMk cId="313138209" sldId="430"/>
            <ac:spMk id="2" creationId="{E03B45C4-6165-4B54-83A4-15940ED1BEA3}"/>
          </ac:spMkLst>
        </pc:spChg>
        <pc:spChg chg="del">
          <ac:chgData name="Laura Wickard" userId="ee208ece-54c9-4cfd-af96-8256d4c58e42" providerId="ADAL" clId="{6BF3BFA8-2188-449B-BE2F-C34903DD49DA}" dt="2025-02-12T16:55:05.008" v="1500" actId="478"/>
          <ac:spMkLst>
            <pc:docMk/>
            <pc:sldMk cId="313138209" sldId="430"/>
            <ac:spMk id="4" creationId="{A6E1EFCF-A11A-460B-8F9E-145FFD637F42}"/>
          </ac:spMkLst>
        </pc:spChg>
        <pc:spChg chg="add del mod">
          <ac:chgData name="Laura Wickard" userId="ee208ece-54c9-4cfd-af96-8256d4c58e42" providerId="ADAL" clId="{6BF3BFA8-2188-449B-BE2F-C34903DD49DA}" dt="2025-02-12T16:56:07.458" v="1508" actId="478"/>
          <ac:spMkLst>
            <pc:docMk/>
            <pc:sldMk cId="313138209" sldId="430"/>
            <ac:spMk id="6" creationId="{85D52CC3-6063-8FE0-B85C-AB766ABCD987}"/>
          </ac:spMkLst>
        </pc:spChg>
        <pc:picChg chg="add del mod">
          <ac:chgData name="Laura Wickard" userId="ee208ece-54c9-4cfd-af96-8256d4c58e42" providerId="ADAL" clId="{6BF3BFA8-2188-449B-BE2F-C34903DD49DA}" dt="2025-02-12T16:56:15.969" v="1510" actId="14100"/>
          <ac:picMkLst>
            <pc:docMk/>
            <pc:sldMk cId="313138209" sldId="430"/>
            <ac:picMk id="5" creationId="{EDA04BED-4AA1-12F6-5EAD-14C07293C96B}"/>
          </ac:picMkLst>
        </pc:picChg>
      </pc:sldChg>
      <pc:sldMasterChg chg="add addSldLayout">
        <pc:chgData name="Laura Wickard" userId="ee208ece-54c9-4cfd-af96-8256d4c58e42" providerId="ADAL" clId="{6BF3BFA8-2188-449B-BE2F-C34903DD49DA}" dt="2025-02-12T03:12:51.016" v="540" actId="27028"/>
        <pc:sldMasterMkLst>
          <pc:docMk/>
          <pc:sldMasterMk cId="2679122585" sldId="2147483648"/>
        </pc:sldMasterMkLst>
        <pc:sldLayoutChg chg="add">
          <pc:chgData name="Laura Wickard" userId="ee208ece-54c9-4cfd-af96-8256d4c58e42" providerId="ADAL" clId="{6BF3BFA8-2188-449B-BE2F-C34903DD49DA}" dt="2025-02-12T03:12:51.016" v="540" actId="27028"/>
          <pc:sldLayoutMkLst>
            <pc:docMk/>
            <pc:sldMasterMk cId="2679122585" sldId="2147483648"/>
            <pc:sldLayoutMk cId="1535797185" sldId="2147483655"/>
          </pc:sldLayoutMkLst>
        </pc:sldLayoutChg>
      </pc:sldMasterChg>
      <pc:sldMasterChg chg="addSldLayout">
        <pc:chgData name="Laura Wickard" userId="ee208ece-54c9-4cfd-af96-8256d4c58e42" providerId="ADAL" clId="{6BF3BFA8-2188-449B-BE2F-C34903DD49DA}" dt="2025-02-12T02:57:56.567" v="4" actId="27028"/>
        <pc:sldMasterMkLst>
          <pc:docMk/>
          <pc:sldMasterMk cId="0" sldId="2147483915"/>
        </pc:sldMasterMkLst>
        <pc:sldLayoutChg chg="add">
          <pc:chgData name="Laura Wickard" userId="ee208ece-54c9-4cfd-af96-8256d4c58e42" providerId="ADAL" clId="{6BF3BFA8-2188-449B-BE2F-C34903DD49DA}" dt="2025-02-12T02:57:56.567" v="4" actId="27028"/>
          <pc:sldLayoutMkLst>
            <pc:docMk/>
            <pc:sldMasterMk cId="0" sldId="2147483915"/>
            <pc:sldLayoutMk cId="2964795398" sldId="2147483936"/>
          </pc:sldLayoutMkLst>
        </pc:sldLayoutChg>
      </pc:sldMasterChg>
    </pc:docChg>
  </pc:docChgLst>
  <pc:docChgLst>
    <pc:chgData name="Laura Wickard" userId="ee208ece-54c9-4cfd-af96-8256d4c58e42" providerId="ADAL" clId="{F096146F-AC37-4575-BDA0-5807D3457EA2}"/>
    <pc:docChg chg="modSld">
      <pc:chgData name="Laura Wickard" userId="ee208ece-54c9-4cfd-af96-8256d4c58e42" providerId="ADAL" clId="{F096146F-AC37-4575-BDA0-5807D3457EA2}" dt="2025-02-04T19:45:42.844" v="43" actId="20577"/>
      <pc:docMkLst>
        <pc:docMk/>
      </pc:docMkLst>
      <pc:sldChg chg="addSp modSp mod">
        <pc:chgData name="Laura Wickard" userId="ee208ece-54c9-4cfd-af96-8256d4c58e42" providerId="ADAL" clId="{F096146F-AC37-4575-BDA0-5807D3457EA2}" dt="2025-02-04T19:45:42.844" v="43" actId="20577"/>
        <pc:sldMkLst>
          <pc:docMk/>
          <pc:sldMk cId="139139906" sldId="378"/>
        </pc:sldMkLst>
        <pc:spChg chg="add mod">
          <ac:chgData name="Laura Wickard" userId="ee208ece-54c9-4cfd-af96-8256d4c58e42" providerId="ADAL" clId="{F096146F-AC37-4575-BDA0-5807D3457EA2}" dt="2025-02-04T19:45:42.844" v="43" actId="20577"/>
          <ac:spMkLst>
            <pc:docMk/>
            <pc:sldMk cId="139139906" sldId="378"/>
            <ac:spMk id="2" creationId="{8A179025-E591-22FC-8CEC-7BB9CEB2E76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cs typeface="Arial" charset="0"/>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cs typeface="Arial" charset="0"/>
              </a:defRPr>
            </a:lvl1pPr>
          </a:lstStyle>
          <a:p>
            <a:pPr>
              <a:defRPr/>
            </a:pPr>
            <a:fld id="{784508CF-F35E-4706-9BA6-77B79739D350}" type="datetimeFigureOut">
              <a:rPr lang="en-US"/>
              <a:pPr>
                <a:defRPr/>
              </a:pPr>
              <a:t>2/12/2025</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cs typeface="Arial" charset="0"/>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cs typeface="Arial" charset="0"/>
              </a:defRPr>
            </a:lvl1pPr>
          </a:lstStyle>
          <a:p>
            <a:pPr>
              <a:defRPr/>
            </a:pPr>
            <a:fld id="{0C508FB5-316F-4A35-B1F0-6AB2FEB5A16C}" type="slidenum">
              <a:rPr lang="en-US"/>
              <a:pPr>
                <a:defRPr/>
              </a:pPr>
              <a:t>‹#›</a:t>
            </a:fld>
            <a:endParaRPr lang="en-US"/>
          </a:p>
        </p:txBody>
      </p:sp>
    </p:spTree>
    <p:extLst>
      <p:ext uri="{BB962C8B-B14F-4D97-AF65-F5344CB8AC3E}">
        <p14:creationId xmlns:p14="http://schemas.microsoft.com/office/powerpoint/2010/main" val="1257073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A497A26D-E782-4A23-BE45-60EE98FD9B72}" type="datetimeFigureOut">
              <a:rPr lang="en-US"/>
              <a:pPr>
                <a:defRPr/>
              </a:pPr>
              <a:t>2/12/2025</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803B2A7E-0BD1-4B2E-9C7E-29952F5650DC}" type="slidenum">
              <a:rPr lang="en-US"/>
              <a:pPr>
                <a:defRPr/>
              </a:pPr>
              <a:t>‹#›</a:t>
            </a:fld>
            <a:endParaRPr lang="en-US"/>
          </a:p>
        </p:txBody>
      </p:sp>
    </p:spTree>
    <p:extLst>
      <p:ext uri="{BB962C8B-B14F-4D97-AF65-F5344CB8AC3E}">
        <p14:creationId xmlns:p14="http://schemas.microsoft.com/office/powerpoint/2010/main" val="24537528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3B2A7E-0BD1-4B2E-9C7E-29952F5650DC}" type="slidenum">
              <a:rPr lang="en-US" smtClean="0"/>
              <a:pPr>
                <a:defRPr/>
              </a:pPr>
              <a:t>1</a:t>
            </a:fld>
            <a:endParaRPr lang="en-US"/>
          </a:p>
        </p:txBody>
      </p:sp>
    </p:spTree>
    <p:extLst>
      <p:ext uri="{BB962C8B-B14F-4D97-AF65-F5344CB8AC3E}">
        <p14:creationId xmlns:p14="http://schemas.microsoft.com/office/powerpoint/2010/main" val="76970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9FA2-7B62-CA74-B7A2-FE973630D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82C57-E6D4-7794-1BB2-A910785A4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6764C-74B0-00C4-BD4D-A95A7108F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A9666-C0C8-D595-12E5-8DE9F954B4A1}"/>
              </a:ext>
            </a:extLst>
          </p:cNvPr>
          <p:cNvSpPr>
            <a:spLocks noGrp="1"/>
          </p:cNvSpPr>
          <p:nvPr>
            <p:ph type="sldNum" sz="quarter" idx="10"/>
          </p:nvPr>
        </p:nvSpPr>
        <p:spPr/>
        <p:txBody>
          <a:bodyPr/>
          <a:lstStyle/>
          <a:p>
            <a:pPr>
              <a:defRPr/>
            </a:pPr>
            <a:fld id="{803B2A7E-0BD1-4B2E-9C7E-29952F5650DC}" type="slidenum">
              <a:rPr lang="en-US" smtClean="0"/>
              <a:pPr>
                <a:defRPr/>
              </a:pPr>
              <a:t>2</a:t>
            </a:fld>
            <a:endParaRPr lang="en-US"/>
          </a:p>
        </p:txBody>
      </p:sp>
    </p:spTree>
    <p:extLst>
      <p:ext uri="{BB962C8B-B14F-4D97-AF65-F5344CB8AC3E}">
        <p14:creationId xmlns:p14="http://schemas.microsoft.com/office/powerpoint/2010/main" val="303972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9FA2-7B62-CA74-B7A2-FE973630D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82C57-E6D4-7794-1BB2-A910785A4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6764C-74B0-00C4-BD4D-A95A7108F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A9666-C0C8-D595-12E5-8DE9F954B4A1}"/>
              </a:ext>
            </a:extLst>
          </p:cNvPr>
          <p:cNvSpPr>
            <a:spLocks noGrp="1"/>
          </p:cNvSpPr>
          <p:nvPr>
            <p:ph type="sldNum" sz="quarter" idx="10"/>
          </p:nvPr>
        </p:nvSpPr>
        <p:spPr/>
        <p:txBody>
          <a:bodyPr/>
          <a:lstStyle/>
          <a:p>
            <a:pPr>
              <a:defRPr/>
            </a:pPr>
            <a:fld id="{803B2A7E-0BD1-4B2E-9C7E-29952F5650DC}" type="slidenum">
              <a:rPr lang="en-US" smtClean="0"/>
              <a:pPr>
                <a:defRPr/>
              </a:pPr>
              <a:t>3</a:t>
            </a:fld>
            <a:endParaRPr lang="en-US"/>
          </a:p>
        </p:txBody>
      </p:sp>
    </p:spTree>
    <p:extLst>
      <p:ext uri="{BB962C8B-B14F-4D97-AF65-F5344CB8AC3E}">
        <p14:creationId xmlns:p14="http://schemas.microsoft.com/office/powerpoint/2010/main" val="40638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t>
            </a:r>
            <a:r>
              <a:rPr lang="en-US" b="1" dirty="0"/>
              <a:t>Agenda </a:t>
            </a:r>
            <a:r>
              <a:rPr lang="en-US" b="0" dirty="0"/>
              <a:t>includes explaining an overview of the purpose &amp; benefits of Standard Jobs and looking at what it takes to set them up – whether from a vendor provided option or manually created.</a:t>
            </a:r>
            <a:endParaRPr lang="en-US" dirty="0"/>
          </a:p>
          <a:p>
            <a:endParaRPr lang="en-US" dirty="0"/>
          </a:p>
          <a:p>
            <a:r>
              <a:rPr lang="en-US" dirty="0"/>
              <a:t>Next, we will walk through a few workflow options.</a:t>
            </a:r>
          </a:p>
          <a:p>
            <a:endParaRPr lang="en-US" dirty="0"/>
          </a:p>
          <a:p>
            <a:r>
              <a:rPr lang="en-US" dirty="0"/>
              <a:t>Then we will get to see the results of being consistent by review a report.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5</a:t>
            </a:fld>
            <a:endParaRPr lang="en-US"/>
          </a:p>
        </p:txBody>
      </p:sp>
    </p:spTree>
    <p:extLst>
      <p:ext uri="{BB962C8B-B14F-4D97-AF65-F5344CB8AC3E}">
        <p14:creationId xmlns:p14="http://schemas.microsoft.com/office/powerpoint/2010/main" val="2402368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your new year in place, here are some tips for </a:t>
            </a:r>
            <a:r>
              <a:rPr lang="en-US" b="1" dirty="0"/>
              <a:t>Reconciling your Financial Reports </a:t>
            </a:r>
            <a:r>
              <a:rPr lang="en-US" b="0" dirty="0"/>
              <a:t>!</a:t>
            </a:r>
          </a:p>
          <a:p>
            <a:endParaRPr lang="en-US" b="0" dirty="0"/>
          </a:p>
          <a:p>
            <a:r>
              <a:rPr lang="en-US" dirty="0"/>
              <a:t>If you search our new </a:t>
            </a:r>
            <a:r>
              <a:rPr lang="en-US" b="1" dirty="0"/>
              <a:t>Knowledge Base in our Customer Portal </a:t>
            </a:r>
            <a:r>
              <a:rPr lang="en-US" b="0" dirty="0"/>
              <a:t>f</a:t>
            </a:r>
            <a:r>
              <a:rPr lang="en-US" dirty="0"/>
              <a:t>or “Month End”, you will find our suggested </a:t>
            </a:r>
            <a:r>
              <a:rPr lang="en-US" b="1" dirty="0"/>
              <a:t>Month End Routine</a:t>
            </a:r>
            <a:r>
              <a:rPr lang="en-US" dirty="0"/>
              <a:t> checklist.</a:t>
            </a:r>
          </a:p>
          <a:p>
            <a:endParaRPr lang="en-US" dirty="0"/>
          </a:p>
          <a:p>
            <a:pPr marL="0" marR="0" lvl="0" indent="0" algn="l" defTabSz="608625" rtl="0" eaLnBrk="0" fontAlgn="base" latinLnBrk="0" hangingPunct="0">
              <a:lnSpc>
                <a:spcPct val="100000"/>
              </a:lnSpc>
              <a:spcBef>
                <a:spcPct val="30000"/>
              </a:spcBef>
              <a:spcAft>
                <a:spcPct val="0"/>
              </a:spcAft>
              <a:buClrTx/>
              <a:buSzTx/>
              <a:buFontTx/>
              <a:buNone/>
              <a:tabLst/>
              <a:defRPr/>
            </a:pPr>
            <a:r>
              <a:rPr lang="en-US" dirty="0"/>
              <a:t>There are Standard Workflows </a:t>
            </a:r>
            <a:r>
              <a:rPr lang="en-US" b="0" dirty="0"/>
              <a:t>that will help your accounting processes run smoothly throughout the month to make </a:t>
            </a:r>
            <a:r>
              <a:rPr lang="en-US" b="0" i="1" dirty="0"/>
              <a:t>Month End </a:t>
            </a:r>
            <a:r>
              <a:rPr lang="en-US" b="0" dirty="0"/>
              <a:t>much easier.</a:t>
            </a:r>
          </a:p>
          <a:p>
            <a:endParaRPr lang="en-US" dirty="0"/>
          </a:p>
          <a:p>
            <a:r>
              <a:rPr lang="en-US" dirty="0"/>
              <a:t>As a guideline to help you reconcile, we have also developed an </a:t>
            </a:r>
            <a:r>
              <a:rPr lang="en-US" b="1" dirty="0"/>
              <a:t>Aspen Report Card. </a:t>
            </a:r>
            <a:endParaRPr lang="en-US" b="0" dirty="0"/>
          </a:p>
          <a:p>
            <a:endParaRPr lang="en-US" b="0" dirty="0"/>
          </a:p>
          <a:p>
            <a:pPr marL="171450" indent="-171450">
              <a:buFont typeface="Arial" panose="020B0604020202020204" pitchFamily="34" charset="0"/>
              <a:buChar char="•"/>
            </a:pPr>
            <a:r>
              <a:rPr lang="en-US" b="0" dirty="0"/>
              <a:t>This addresses each type of GL Account – Bank Accounts, Receivables, Inventory accounts, and Payables – basically everything on your Balance Sheet</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1" dirty="0"/>
              <a:t>Flat Trial Balance – </a:t>
            </a:r>
            <a:r>
              <a:rPr lang="en-US" b="0" dirty="0"/>
              <a:t>Using the Flat Trial Balance will give you visibility of all accounts that have a balance in them. This helps find when account numbers have been misused with the departments or location numbers.</a:t>
            </a:r>
          </a:p>
          <a:p>
            <a:pPr marL="0" indent="0">
              <a:buFont typeface="Arial" panose="020B0604020202020204" pitchFamily="34" charset="0"/>
              <a:buNone/>
            </a:pPr>
            <a:endParaRPr lang="en-US" b="0" dirty="0"/>
          </a:p>
          <a:p>
            <a:pPr marL="0" indent="0">
              <a:buFont typeface="Arial" panose="020B0604020202020204" pitchFamily="34" charset="0"/>
              <a:buNone/>
            </a:pPr>
            <a:r>
              <a:rPr lang="en-US" b="1" dirty="0"/>
              <a:t>Regular &amp; Non-Standard Use of Bank Rec </a:t>
            </a:r>
            <a:r>
              <a:rPr lang="en-US" b="0" dirty="0"/>
              <a:t> - Of course you will use the Bank Rec feature to reconcile your normal bank Accounts, but did you know that you can use the Bank Rec feature in aspen to help you reconcile almost any GL account?</a:t>
            </a:r>
          </a:p>
          <a:p>
            <a:pPr marL="0" indent="0">
              <a:buFont typeface="Arial" panose="020B0604020202020204" pitchFamily="34" charset="0"/>
              <a:buNone/>
            </a:pPr>
            <a:endParaRPr lang="en-US" b="0" dirty="0"/>
          </a:p>
          <a:p>
            <a:pPr marL="171450" indent="-171450">
              <a:buFont typeface="Arial" panose="020B0604020202020204" pitchFamily="34" charset="0"/>
              <a:buChar char="•"/>
            </a:pPr>
            <a:r>
              <a:rPr lang="en-US" b="0" dirty="0"/>
              <a:t>You can use it to help reconcile </a:t>
            </a:r>
            <a:r>
              <a:rPr lang="en-US" b="0" i="0" dirty="0"/>
              <a:t>any of your clearing accounts, especially your </a:t>
            </a:r>
            <a:r>
              <a:rPr lang="en-US" b="1" i="1" dirty="0"/>
              <a:t>Cash on Hand (Undeposited Funds), </a:t>
            </a:r>
            <a:r>
              <a:rPr lang="en-US" b="1" i="0" dirty="0"/>
              <a:t> </a:t>
            </a:r>
            <a:r>
              <a:rPr lang="en-US" b="1" i="1" dirty="0"/>
              <a:t>Parts Purchase Clearing </a:t>
            </a:r>
            <a:r>
              <a:rPr lang="en-US" b="0" i="0" dirty="0"/>
              <a:t>account, and even your payables.</a:t>
            </a:r>
            <a:endParaRPr lang="en-CA" dirty="0"/>
          </a:p>
        </p:txBody>
      </p:sp>
      <p:sp>
        <p:nvSpPr>
          <p:cNvPr id="4" name="Slide Number Placeholder 3"/>
          <p:cNvSpPr>
            <a:spLocks noGrp="1"/>
          </p:cNvSpPr>
          <p:nvPr>
            <p:ph type="sldNum" idx="10"/>
          </p:nvPr>
        </p:nvSpPr>
        <p:spPr/>
        <p:txBody>
          <a:bodyPr/>
          <a:lstStyle/>
          <a:p>
            <a:pPr>
              <a:defRPr/>
            </a:pPr>
            <a:endParaRPr lang="en-US"/>
          </a:p>
        </p:txBody>
      </p:sp>
    </p:spTree>
    <p:extLst>
      <p:ext uri="{BB962C8B-B14F-4D97-AF65-F5344CB8AC3E}">
        <p14:creationId xmlns:p14="http://schemas.microsoft.com/office/powerpoint/2010/main" val="289302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like I mentioned, we have a </a:t>
            </a:r>
            <a:r>
              <a:rPr lang="en-US" b="1" dirty="0"/>
              <a:t>Month End Routine </a:t>
            </a:r>
            <a:r>
              <a:rPr lang="en-US" b="0" dirty="0"/>
              <a:t>checklist in our Knowledge Base. This suggested the following reports be printed and reviewed monthly.  Some of them are very Time Sensitive such as the AR Aging Reports and the Inventory Value Reports.</a:t>
            </a:r>
          </a:p>
          <a:p>
            <a:endParaRPr lang="en-US" b="0" dirty="0"/>
          </a:p>
          <a:p>
            <a:r>
              <a:rPr lang="en-US" b="0" dirty="0"/>
              <a:t>The Query Reports can be scheduled to run the reports at midnight of the last day of each month. You can contact Tech Support if you are interested in using the Query Tool Add-On interface.</a:t>
            </a:r>
          </a:p>
          <a:p>
            <a:endParaRPr lang="en-US" b="0" dirty="0"/>
          </a:p>
          <a:p>
            <a:r>
              <a:rPr lang="en-US" b="1" dirty="0"/>
              <a:t>Payable Report </a:t>
            </a:r>
            <a:r>
              <a:rPr lang="en-US" b="0" dirty="0"/>
              <a:t>is not as time sensitive since you have control as to what is getting posted and paid, plus there is some report criteria to help exclude the new month’s activity on your current month’s reports.</a:t>
            </a:r>
          </a:p>
          <a:p>
            <a:endParaRPr lang="en-US" b="0" dirty="0"/>
          </a:p>
          <a:p>
            <a:r>
              <a:rPr lang="en-US" b="0" dirty="0"/>
              <a:t>You will want to </a:t>
            </a:r>
            <a:r>
              <a:rPr lang="en-US" b="1" dirty="0"/>
              <a:t>Reconcile your Bank Recs – both for regular bank accounts and other GL Accounts </a:t>
            </a:r>
            <a:r>
              <a:rPr lang="en-US" b="0" dirty="0"/>
              <a:t>like I just mentioned.</a:t>
            </a:r>
          </a:p>
          <a:p>
            <a:endParaRPr lang="en-US" b="1" dirty="0"/>
          </a:p>
          <a:p>
            <a:r>
              <a:rPr lang="en-US" b="1" dirty="0"/>
              <a:t>**** Explain each item listed ****</a:t>
            </a:r>
          </a:p>
          <a:p>
            <a:endParaRPr lang="en-US" dirty="0"/>
          </a:p>
        </p:txBody>
      </p:sp>
      <p:sp>
        <p:nvSpPr>
          <p:cNvPr id="4" name="Slide Number Placeholder 3"/>
          <p:cNvSpPr>
            <a:spLocks noGrp="1"/>
          </p:cNvSpPr>
          <p:nvPr>
            <p:ph type="sldNum" idx="10"/>
          </p:nvPr>
        </p:nvSpPr>
        <p:spPr/>
        <p:txBody>
          <a:bodyPr/>
          <a:lstStyle/>
          <a:p>
            <a:pPr>
              <a:defRPr/>
            </a:pPr>
            <a:endParaRPr lang="en-US"/>
          </a:p>
        </p:txBody>
      </p:sp>
    </p:spTree>
    <p:extLst>
      <p:ext uri="{BB962C8B-B14F-4D97-AF65-F5344CB8AC3E}">
        <p14:creationId xmlns:p14="http://schemas.microsoft.com/office/powerpoint/2010/main" val="256583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list of </a:t>
            </a:r>
            <a:r>
              <a:rPr lang="en-US" b="1" dirty="0"/>
              <a:t>Interfaces </a:t>
            </a:r>
            <a:r>
              <a:rPr lang="en-US" b="0" dirty="0"/>
              <a:t>that will help your accounting processes run smoothly throughout the month.</a:t>
            </a:r>
          </a:p>
          <a:p>
            <a:endParaRPr lang="en-US" b="1" dirty="0"/>
          </a:p>
          <a:p>
            <a:pPr marL="171450" indent="-171450">
              <a:buFont typeface="Arial" panose="020B0604020202020204" pitchFamily="34" charset="0"/>
              <a:buChar char="•"/>
            </a:pPr>
            <a:r>
              <a:rPr lang="en-US" b="1" dirty="0"/>
              <a:t>Parts &amp; Unit Orders and Receipts </a:t>
            </a:r>
            <a:r>
              <a:rPr lang="en-US" b="0" dirty="0"/>
              <a:t>both help streamline the accounting process and eliminates the need to start a voucher from scratch and they provide a DAILY Routine, so you don’t just wait for the month end statement to process your AP vouchers.</a:t>
            </a:r>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r>
              <a:rPr lang="en-US" b="1" dirty="0"/>
              <a:t>The warranty Submission process </a:t>
            </a:r>
            <a:r>
              <a:rPr lang="en-US" b="0" dirty="0"/>
              <a:t>is one of my favorites. It is so simple to process your credits which automatically writes off any difference between amount submitted and the credit amount received.</a:t>
            </a:r>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r>
              <a:rPr lang="en-US" b="1" dirty="0"/>
              <a:t>Financial Reports Upload – </a:t>
            </a:r>
            <a:r>
              <a:rPr lang="en-US" b="0" dirty="0"/>
              <a:t>We have interfaces to transmit your Trial Balance through Aspen for these Manufacturers:  </a:t>
            </a:r>
            <a:r>
              <a:rPr lang="en-US" b="1" dirty="0"/>
              <a:t>Bobcat – CNH – John Deere – Kubota</a:t>
            </a:r>
          </a:p>
          <a:p>
            <a:pPr marL="628650" lvl="1" indent="-171450">
              <a:buFont typeface="Arial" panose="020B0604020202020204" pitchFamily="34" charset="0"/>
              <a:buChar char="•"/>
            </a:pPr>
            <a:endParaRPr lang="en-US" b="0" dirty="0"/>
          </a:p>
          <a:p>
            <a:endParaRPr lang="en-US" b="1" dirty="0"/>
          </a:p>
          <a:p>
            <a:r>
              <a:rPr lang="en-US" b="1" dirty="0"/>
              <a:t>If you are not using any of these options, please contact us so we can help check your configuration needs and adjust your routines which will really help your month end run smoothly.</a:t>
            </a:r>
          </a:p>
          <a:p>
            <a:endParaRPr lang="en-US" dirty="0"/>
          </a:p>
        </p:txBody>
      </p:sp>
      <p:sp>
        <p:nvSpPr>
          <p:cNvPr id="4" name="Slide Number Placeholder 3"/>
          <p:cNvSpPr>
            <a:spLocks noGrp="1"/>
          </p:cNvSpPr>
          <p:nvPr>
            <p:ph type="sldNum" idx="10"/>
          </p:nvPr>
        </p:nvSpPr>
        <p:spPr/>
        <p:txBody>
          <a:bodyPr/>
          <a:lstStyle/>
          <a:p>
            <a:pPr>
              <a:defRPr/>
            </a:pPr>
            <a:endParaRPr lang="en-US"/>
          </a:p>
        </p:txBody>
      </p:sp>
    </p:spTree>
    <p:extLst>
      <p:ext uri="{BB962C8B-B14F-4D97-AF65-F5344CB8AC3E}">
        <p14:creationId xmlns:p14="http://schemas.microsoft.com/office/powerpoint/2010/main" val="2118564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11A4C-AB36-497D-83F6-C803897665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mentioned the </a:t>
            </a:r>
            <a:r>
              <a:rPr lang="en-US" b="1" dirty="0"/>
              <a:t>Aspen Report Card </a:t>
            </a:r>
            <a:r>
              <a:rPr lang="en-US" b="0" dirty="0"/>
              <a:t>which we created as a guide for reconciling  *** (CLICK)****   let’s look at the Aspen Report Card to get you started on reconciling.</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669498D-5C9A-45E9-874F-EE3B9D34C299}"/>
              </a:ext>
            </a:extLst>
          </p:cNvPr>
          <p:cNvSpPr>
            <a:spLocks noGrp="1"/>
          </p:cNvSpPr>
          <p:nvPr>
            <p:ph type="body" idx="1"/>
          </p:nvPr>
        </p:nvSpPr>
        <p:spPr/>
        <p:txBody>
          <a:bodyPr/>
          <a:lstStyle/>
          <a:p>
            <a:r>
              <a:rPr lang="en-US" dirty="0"/>
              <a:t>Now let’s look at the Flat Trial Balance which was the first thing on the Report Card. This is always my starting point when I’m reconciling any GL Account.</a:t>
            </a:r>
          </a:p>
          <a:p>
            <a:endParaRPr lang="en-US" dirty="0"/>
          </a:p>
          <a:p>
            <a:r>
              <a:rPr lang="en-US" dirty="0"/>
              <a:t>The first thing that I check for is if the values are showing the correct balances as far as Debits or Credits go pertaining to the type of account it is.</a:t>
            </a:r>
          </a:p>
          <a:p>
            <a:endParaRPr lang="en-US" dirty="0"/>
          </a:p>
          <a:p>
            <a:r>
              <a:rPr lang="en-US" dirty="0"/>
              <a:t>For instance, Assets, receivables, and expense accounts should have a debit balance and will show in black. Liabilities and Revenue accounts will have a credit balance and are displayed in red. So, scrolling down through the Flat Trial Balance, you can quickly spot the accounts that might be out of balance if the color is opposite of what it should be.</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EA9C234-37A3-4FC8-9DB7-C4A1C6A2ACBE}"/>
              </a:ext>
            </a:extLst>
          </p:cNvPr>
          <p:cNvSpPr>
            <a:spLocks noGrp="1"/>
          </p:cNvSpPr>
          <p:nvPr>
            <p:ph type="body" idx="1"/>
          </p:nvPr>
        </p:nvSpPr>
        <p:spPr/>
        <p:txBody>
          <a:bodyPr/>
          <a:lstStyle/>
          <a:p>
            <a:r>
              <a:rPr lang="en-US" dirty="0"/>
              <a:t>So, when you see that Inventory Accounts are showings as RED, this is opposite of what it should be.  </a:t>
            </a:r>
          </a:p>
          <a:p>
            <a:endParaRPr lang="en-US" dirty="0"/>
          </a:p>
          <a:p>
            <a:r>
              <a:rPr lang="en-US" dirty="0"/>
              <a:t>The negative parts inventory account shows that most likely parts were sold into a negative quantity PRIOR to the parts being receipted.</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that some values are going to NO LOCATION for the Contracts in Transit, but you also have values in Loc 01.</a:t>
            </a:r>
          </a:p>
          <a:p>
            <a:endParaRPr lang="en-US" dirty="0"/>
          </a:p>
          <a:p>
            <a:endParaRPr lang="en-US" dirty="0"/>
          </a:p>
          <a:p>
            <a:r>
              <a:rPr lang="en-US" dirty="0"/>
              <a:t>***** I’m going to switch to LIVE ASPEN to scroll through the report a bit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12</a:t>
            </a:fld>
            <a:endParaRPr lang="en-US"/>
          </a:p>
        </p:txBody>
      </p:sp>
    </p:spTree>
    <p:extLst>
      <p:ext uri="{BB962C8B-B14F-4D97-AF65-F5344CB8AC3E}">
        <p14:creationId xmlns:p14="http://schemas.microsoft.com/office/powerpoint/2010/main" val="2673560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 Recs are one of my favorite features in Aspen.  </a:t>
            </a:r>
          </a:p>
          <a:p>
            <a:endParaRPr lang="en-US" dirty="0"/>
          </a:p>
          <a:p>
            <a:r>
              <a:rPr lang="en-US" dirty="0"/>
              <a:t>You can see here that besides the normal Checking accounts, we can also use it to reconcile the Floor Plan Account – 22000.00.01, the regular payable account 20000.00.01, and also the Parts Purchase Clearing Accounts by each </a:t>
            </a:r>
            <a:r>
              <a:rPr lang="en-US" dirty="0" err="1"/>
              <a:t>locaiton</a:t>
            </a:r>
            <a:r>
              <a:rPr lang="en-US" dirty="0"/>
              <a:t>. Other accounts you might want to use this for is the Undeposited Funds account to make sure that all cash &amp; check transactions are getting included on a deposit journal entry.</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13</a:t>
            </a:fld>
            <a:endParaRPr lang="en-US"/>
          </a:p>
        </p:txBody>
      </p:sp>
    </p:spTree>
    <p:extLst>
      <p:ext uri="{BB962C8B-B14F-4D97-AF65-F5344CB8AC3E}">
        <p14:creationId xmlns:p14="http://schemas.microsoft.com/office/powerpoint/2010/main" val="3771758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type of account you are reconcile, that will determine how you enter the End Balance.</a:t>
            </a:r>
          </a:p>
          <a:p>
            <a:endParaRPr lang="en-US" dirty="0"/>
          </a:p>
          <a:p>
            <a:r>
              <a:rPr lang="en-US" dirty="0"/>
              <a:t>Bank Statements will use a positive amount (generally unless you are using your normal checking as your Credit Line Sweep Account).</a:t>
            </a:r>
          </a:p>
          <a:p>
            <a:endParaRPr lang="en-US" dirty="0"/>
          </a:p>
          <a:p>
            <a:r>
              <a:rPr lang="en-US" dirty="0"/>
              <a:t>Vendor Statements will use a negative amount since that account is a liability with a credit balance.</a:t>
            </a:r>
          </a:p>
          <a:p>
            <a:endParaRPr lang="en-US" dirty="0"/>
          </a:p>
          <a:p>
            <a:r>
              <a:rPr lang="en-US" dirty="0"/>
              <a:t>Offsetting Bank Recs for undeposited funds and PPC accounts will always use $0.00.</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14</a:t>
            </a:fld>
            <a:endParaRPr lang="en-US"/>
          </a:p>
        </p:txBody>
      </p:sp>
    </p:spTree>
    <p:extLst>
      <p:ext uri="{BB962C8B-B14F-4D97-AF65-F5344CB8AC3E}">
        <p14:creationId xmlns:p14="http://schemas.microsoft.com/office/powerpoint/2010/main" val="138794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625" rtl="0" eaLnBrk="0" fontAlgn="base" latinLnBrk="0" hangingPunct="0">
              <a:lnSpc>
                <a:spcPct val="100000"/>
              </a:lnSpc>
              <a:spcBef>
                <a:spcPct val="30000"/>
              </a:spcBef>
              <a:spcAft>
                <a:spcPct val="0"/>
              </a:spcAft>
              <a:buClrTx/>
              <a:buSzTx/>
              <a:buFontTx/>
              <a:buNone/>
              <a:tabLst/>
              <a:defRPr/>
            </a:pPr>
            <a:r>
              <a:rPr lang="en-US" dirty="0"/>
              <a:t>Here are a few Bank Rec tips…..</a:t>
            </a:r>
          </a:p>
          <a:p>
            <a:endParaRPr lang="en-CA" dirty="0"/>
          </a:p>
          <a:p>
            <a:r>
              <a:rPr lang="en-CA" b="1" dirty="0"/>
              <a:t>**** Live Aspen for a Quick View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15</a:t>
            </a:fld>
            <a:endParaRPr lang="en-US"/>
          </a:p>
        </p:txBody>
      </p:sp>
    </p:spTree>
    <p:extLst>
      <p:ext uri="{BB962C8B-B14F-4D97-AF65-F5344CB8AC3E}">
        <p14:creationId xmlns:p14="http://schemas.microsoft.com/office/powerpoint/2010/main" val="2524514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625" rtl="0" eaLnBrk="0" fontAlgn="base" latinLnBrk="0" hangingPunct="0">
              <a:lnSpc>
                <a:spcPct val="100000"/>
              </a:lnSpc>
              <a:spcBef>
                <a:spcPct val="30000"/>
              </a:spcBef>
              <a:spcAft>
                <a:spcPct val="0"/>
              </a:spcAft>
              <a:buClrTx/>
              <a:buSzTx/>
              <a:buFontTx/>
              <a:buNone/>
              <a:tabLst/>
              <a:defRPr/>
            </a:pPr>
            <a:r>
              <a:rPr lang="en-US" dirty="0"/>
              <a:t>Here are a few Bank Rec tips…..</a:t>
            </a:r>
          </a:p>
          <a:p>
            <a:endParaRPr lang="en-CA" dirty="0"/>
          </a:p>
          <a:p>
            <a:r>
              <a:rPr lang="en-CA" b="1" dirty="0"/>
              <a:t>**** Live Aspen for a Quick View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16</a:t>
            </a:fld>
            <a:endParaRPr lang="en-US"/>
          </a:p>
        </p:txBody>
      </p:sp>
    </p:spTree>
    <p:extLst>
      <p:ext uri="{BB962C8B-B14F-4D97-AF65-F5344CB8AC3E}">
        <p14:creationId xmlns:p14="http://schemas.microsoft.com/office/powerpoint/2010/main" val="3749836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there are several different report options depending on what your CPA or your financial institute requires.</a:t>
            </a:r>
          </a:p>
          <a:p>
            <a:endParaRPr lang="en-US" dirty="0"/>
          </a:p>
          <a:p>
            <a:r>
              <a:rPr lang="en-US" dirty="0"/>
              <a:t>Just remember that there is a difference of what </a:t>
            </a:r>
            <a:r>
              <a:rPr lang="en-US" b="1" dirty="0"/>
              <a:t>they need for tax reporting </a:t>
            </a:r>
            <a:r>
              <a:rPr lang="en-US" dirty="0"/>
              <a:t>and </a:t>
            </a:r>
            <a:r>
              <a:rPr lang="en-US" b="1" dirty="0"/>
              <a:t>what you need for managing the details within your company</a:t>
            </a:r>
            <a:r>
              <a:rPr lang="en-US" dirty="0"/>
              <a:t>, so we offer the ability to Expand or Collapse some of the reports.</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17</a:t>
            </a:fld>
            <a:endParaRPr lang="en-US"/>
          </a:p>
        </p:txBody>
      </p:sp>
    </p:spTree>
    <p:extLst>
      <p:ext uri="{BB962C8B-B14F-4D97-AF65-F5344CB8AC3E}">
        <p14:creationId xmlns:p14="http://schemas.microsoft.com/office/powerpoint/2010/main" val="4218121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is the criteria for the </a:t>
            </a:r>
            <a:r>
              <a:rPr lang="en-US" b="1" dirty="0"/>
              <a:t>Balance Sheet Detailed </a:t>
            </a:r>
            <a:r>
              <a:rPr lang="en-US" b="0" dirty="0"/>
              <a:t>– that shows the option to </a:t>
            </a:r>
            <a:r>
              <a:rPr lang="en-US" b="1" dirty="0"/>
              <a:t>Expand ALL</a:t>
            </a:r>
          </a:p>
          <a:p>
            <a:endParaRPr lang="en-US" dirty="0"/>
          </a:p>
          <a:p>
            <a:r>
              <a:rPr lang="en-US" dirty="0"/>
              <a:t>If you unselect the Expand ALL, then you can choose which details you need expanded for your reports.    </a:t>
            </a:r>
            <a:endParaRPr lang="en-CA" dirty="0"/>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18</a:t>
            </a:fld>
            <a:endParaRPr lang="en-US"/>
          </a:p>
        </p:txBody>
      </p:sp>
    </p:spTree>
    <p:extLst>
      <p:ext uri="{BB962C8B-B14F-4D97-AF65-F5344CB8AC3E}">
        <p14:creationId xmlns:p14="http://schemas.microsoft.com/office/powerpoint/2010/main" val="1032593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Balance Sheet Detailed – </a:t>
            </a:r>
          </a:p>
          <a:p>
            <a:endParaRPr lang="en-US" b="1" dirty="0"/>
          </a:p>
          <a:p>
            <a:r>
              <a:rPr lang="en-US" b="1" dirty="0"/>
              <a:t>This shows how I started the report as NOT EXPANDED and then I just expanded the lines I wanted to open to show more levels of details.</a:t>
            </a:r>
          </a:p>
          <a:p>
            <a:endParaRPr lang="en-US" b="1" dirty="0"/>
          </a:p>
          <a:p>
            <a:r>
              <a:rPr lang="en-US" dirty="0"/>
              <a:t>You can see that I did not expand the Cash on Hand accounts to show all locations. I did expand the </a:t>
            </a:r>
            <a:r>
              <a:rPr lang="en-US" b="1" dirty="0"/>
              <a:t>Accounts at the Bank </a:t>
            </a:r>
            <a:r>
              <a:rPr lang="en-US" b="0" dirty="0"/>
              <a:t>to show the balances in the different accounts. And then I</a:t>
            </a:r>
            <a:r>
              <a:rPr lang="en-US" dirty="0"/>
              <a:t> expanded the Bank Cards a bit more to even show the different locations. </a:t>
            </a:r>
          </a:p>
          <a:p>
            <a:endParaRPr lang="en-US" dirty="0"/>
          </a:p>
          <a:p>
            <a:r>
              <a:rPr lang="en-US" dirty="0"/>
              <a:t>So depending on if you are reconciling using the reports or printing them for your lending company, you can expand or collapse the different accounts.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19</a:t>
            </a:fld>
            <a:endParaRPr lang="en-US"/>
          </a:p>
        </p:txBody>
      </p:sp>
    </p:spTree>
    <p:extLst>
      <p:ext uri="{BB962C8B-B14F-4D97-AF65-F5344CB8AC3E}">
        <p14:creationId xmlns:p14="http://schemas.microsoft.com/office/powerpoint/2010/main" val="2425912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Income Statement – Margin Format</a:t>
            </a:r>
          </a:p>
          <a:p>
            <a:endParaRPr lang="en-US" b="1" dirty="0"/>
          </a:p>
          <a:p>
            <a:r>
              <a:rPr lang="en-US" b="1" dirty="0"/>
              <a:t>I have found lately that people are not aware that this report has been out for a few years.</a:t>
            </a:r>
          </a:p>
          <a:p>
            <a:endParaRPr lang="en-US" dirty="0"/>
          </a:p>
          <a:p>
            <a:r>
              <a:rPr lang="en-US" dirty="0"/>
              <a:t>Show Revenue and COGS side by side for Gross Margin comparisons.</a:t>
            </a:r>
          </a:p>
          <a:p>
            <a:endParaRPr lang="en-US" dirty="0"/>
          </a:p>
          <a:p>
            <a:r>
              <a:rPr lang="en-US" b="1" dirty="0"/>
              <a:t>****  zoom into the report to show account numbers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20</a:t>
            </a:fld>
            <a:endParaRPr lang="en-US"/>
          </a:p>
        </p:txBody>
      </p:sp>
    </p:spTree>
    <p:extLst>
      <p:ext uri="{BB962C8B-B14F-4D97-AF65-F5344CB8AC3E}">
        <p14:creationId xmlns:p14="http://schemas.microsoft.com/office/powerpoint/2010/main" val="423671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report displays each period Side by Side which then can be </a:t>
            </a:r>
            <a:r>
              <a:rPr lang="en-US" b="1" dirty="0"/>
              <a:t>**** (CLICK) ***  exported </a:t>
            </a:r>
            <a:r>
              <a:rPr lang="en-US" b="0" dirty="0"/>
              <a:t> to excel to get your quarterly totals.</a:t>
            </a:r>
            <a:endParaRPr lang="en-US" dirty="0"/>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21</a:t>
            </a:fld>
            <a:endParaRPr lang="en-US"/>
          </a:p>
        </p:txBody>
      </p:sp>
    </p:spTree>
    <p:extLst>
      <p:ext uri="{BB962C8B-B14F-4D97-AF65-F5344CB8AC3E}">
        <p14:creationId xmlns:p14="http://schemas.microsoft.com/office/powerpoint/2010/main" val="998108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let’s talk a bit about your Sales Tax Account.</a:t>
            </a:r>
          </a:p>
          <a:p>
            <a:endParaRPr lang="en-US" dirty="0"/>
          </a:p>
          <a:p>
            <a:pPr marL="171450" indent="-171450">
              <a:buFont typeface="Arial" panose="020B0604020202020204" pitchFamily="34" charset="0"/>
              <a:buChar char="•"/>
            </a:pPr>
            <a:r>
              <a:rPr lang="en-US" dirty="0"/>
              <a:t>I have found that people are just processing the Sales Tax Reports and not reconciling them back to their </a:t>
            </a:r>
            <a:r>
              <a:rPr lang="en-US" b="1" dirty="0"/>
              <a:t>General Ledger Details </a:t>
            </a:r>
            <a:r>
              <a:rPr lang="en-US" dirty="0"/>
              <a:t>for the </a:t>
            </a:r>
            <a:r>
              <a:rPr lang="en-US" b="1" dirty="0"/>
              <a:t>Sales Tax Payable account</a:t>
            </a:r>
            <a:r>
              <a:rPr lang="en-US" dirty="0"/>
              <a:t>.</a:t>
            </a:r>
          </a:p>
          <a:p>
            <a:endParaRPr lang="en-US" dirty="0"/>
          </a:p>
          <a:p>
            <a:pPr marL="171450" indent="-171450">
              <a:buFont typeface="Arial" panose="020B0604020202020204" pitchFamily="34" charset="0"/>
              <a:buChar char="•"/>
            </a:pPr>
            <a:r>
              <a:rPr lang="en-US" dirty="0"/>
              <a:t>If you work in a state that allows you to deduct some </a:t>
            </a:r>
            <a:r>
              <a:rPr lang="en-US" b="1" dirty="0"/>
              <a:t>Sales Tax Collection Fee Credit </a:t>
            </a:r>
            <a:r>
              <a:rPr lang="en-US" dirty="0"/>
              <a:t>from what was collected, then the amount being PAID will NOT clear out the balance in the Sales Tax Payable account.</a:t>
            </a:r>
          </a:p>
          <a:p>
            <a:endParaRPr lang="en-US" dirty="0"/>
          </a:p>
          <a:p>
            <a:pPr marL="171450" indent="-171450">
              <a:buFont typeface="Arial" panose="020B0604020202020204" pitchFamily="34" charset="0"/>
              <a:buChar char="•"/>
            </a:pPr>
            <a:r>
              <a:rPr lang="en-US" dirty="0"/>
              <a:t>The FULL amount collected should be debited to your Sales Tax Payable account</a:t>
            </a:r>
          </a:p>
          <a:p>
            <a:pPr marL="628650" lvl="1" indent="-171450">
              <a:buFont typeface="Arial" panose="020B0604020202020204" pitchFamily="34" charset="0"/>
              <a:buChar char="•"/>
            </a:pPr>
            <a:r>
              <a:rPr lang="en-US" dirty="0"/>
              <a:t>The Collection Fee Credit that you deduct from your payment should be recorded as a credit to </a:t>
            </a:r>
            <a:r>
              <a:rPr lang="en-US" b="1" dirty="0"/>
              <a:t>OTHER INCOME.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There are several reports that you will want to use when processing your Sales Tax.</a:t>
            </a:r>
          </a:p>
          <a:p>
            <a:pPr marL="0" indent="0">
              <a:buFont typeface="Arial" panose="020B0604020202020204" pitchFamily="34" charset="0"/>
              <a:buNone/>
            </a:pPr>
            <a:endParaRPr lang="en-US" dirty="0"/>
          </a:p>
          <a:p>
            <a:pPr marL="228600" indent="-228600">
              <a:buFont typeface="Arial" panose="020B0604020202020204" pitchFamily="34" charset="0"/>
              <a:buAutoNum type="arabicPeriod"/>
            </a:pPr>
            <a:r>
              <a:rPr lang="en-US" dirty="0"/>
              <a:t>The </a:t>
            </a:r>
            <a:r>
              <a:rPr lang="en-US" b="1" dirty="0"/>
              <a:t>Sales Tax Summary </a:t>
            </a:r>
            <a:r>
              <a:rPr lang="en-US" b="0" dirty="0"/>
              <a:t>report will give you details based on </a:t>
            </a:r>
            <a:r>
              <a:rPr lang="en-US" b="0" i="1" dirty="0"/>
              <a:t>Jurisdiction </a:t>
            </a:r>
            <a:r>
              <a:rPr lang="en-US" b="0" i="0" dirty="0"/>
              <a:t>as to the amount of </a:t>
            </a:r>
            <a:r>
              <a:rPr lang="en-US" b="1" i="0" dirty="0"/>
              <a:t>Gross Sales, trade credits, exempt reasons, taxable amount, and finally the Tax Due</a:t>
            </a:r>
            <a:r>
              <a:rPr lang="en-US" b="0" i="0" dirty="0"/>
              <a:t>.</a:t>
            </a:r>
          </a:p>
          <a:p>
            <a:pPr marL="0" indent="0">
              <a:buFont typeface="Arial" panose="020B0604020202020204" pitchFamily="34" charset="0"/>
              <a:buNone/>
            </a:pPr>
            <a:endParaRPr lang="en-US" b="0" i="0" dirty="0"/>
          </a:p>
          <a:p>
            <a:pPr marL="685800" lvl="1" indent="-228600">
              <a:buFont typeface="Arial" panose="020B0604020202020204" pitchFamily="34" charset="0"/>
              <a:buAutoNum type="arabicPeriod"/>
            </a:pPr>
            <a:r>
              <a:rPr lang="en-US" b="0" i="0" dirty="0"/>
              <a:t>This report also provides Invoice Sales RECAP Totals for  </a:t>
            </a:r>
            <a:r>
              <a:rPr lang="en-US" b="1" i="0" dirty="0"/>
              <a:t>Invoice Gross Sales </a:t>
            </a:r>
            <a:r>
              <a:rPr lang="en-US" b="0" i="0" dirty="0"/>
              <a:t>(true sales), </a:t>
            </a:r>
            <a:r>
              <a:rPr lang="en-US" b="1" i="0" dirty="0"/>
              <a:t>Total Trades, Total Exempts, Total Over-allowance</a:t>
            </a:r>
            <a:r>
              <a:rPr lang="en-US" b="0" i="0" dirty="0"/>
              <a:t>, and </a:t>
            </a:r>
            <a:r>
              <a:rPr lang="en-US" b="1" i="0" dirty="0"/>
              <a:t>Total GL Revenue.</a:t>
            </a:r>
          </a:p>
          <a:p>
            <a:pPr marL="685800" lvl="1" indent="-228600">
              <a:buFont typeface="Arial" panose="020B0604020202020204" pitchFamily="34" charset="0"/>
              <a:buAutoNum type="arabicPeriod"/>
            </a:pPr>
            <a:endParaRPr lang="en-US" b="0" i="0" dirty="0"/>
          </a:p>
          <a:p>
            <a:pPr marL="228600" lvl="0" indent="-228600">
              <a:buFont typeface="Arial" panose="020B0604020202020204" pitchFamily="34" charset="0"/>
              <a:buAutoNum type="arabicPeriod"/>
            </a:pPr>
            <a:r>
              <a:rPr lang="en-US" b="0" i="0" dirty="0"/>
              <a:t>The </a:t>
            </a:r>
            <a:r>
              <a:rPr lang="en-US" b="1" i="0" dirty="0"/>
              <a:t>Sales Tax by Invoice </a:t>
            </a:r>
            <a:r>
              <a:rPr lang="en-US" b="0" i="0" dirty="0"/>
              <a:t>provides the details  behind the </a:t>
            </a:r>
            <a:r>
              <a:rPr lang="en-US" b="0" i="1" dirty="0"/>
              <a:t>Sales Tax Summary </a:t>
            </a:r>
            <a:r>
              <a:rPr lang="en-US" b="0" i="0" dirty="0"/>
              <a:t>report.</a:t>
            </a:r>
          </a:p>
          <a:p>
            <a:pPr marL="228600" lvl="0" indent="-228600">
              <a:buFont typeface="Arial" panose="020B0604020202020204" pitchFamily="34" charset="0"/>
              <a:buAutoNum type="arabicPeriod"/>
            </a:pPr>
            <a:endParaRPr lang="en-US" b="0" i="0" dirty="0"/>
          </a:p>
          <a:p>
            <a:pPr marL="228600" lvl="0" indent="-228600">
              <a:buFont typeface="Arial" panose="020B0604020202020204" pitchFamily="34" charset="0"/>
              <a:buAutoNum type="arabicPeriod"/>
            </a:pPr>
            <a:r>
              <a:rPr lang="en-US" b="1" dirty="0"/>
              <a:t>Voided Invoices Listing Report </a:t>
            </a:r>
            <a:r>
              <a:rPr lang="en-US" b="0" dirty="0"/>
              <a:t>will show all voided invoices along with the original invoice date.  When you VOID an invoice instead of “Returning” an invoice, Aspen just creates a reversing JE of the origin invoice JE. </a:t>
            </a:r>
          </a:p>
          <a:p>
            <a:pPr marL="685800" lvl="1" indent="-228600">
              <a:buFont typeface="Arial" panose="020B0604020202020204" pitchFamily="34" charset="0"/>
              <a:buAutoNum type="arabicPeriod"/>
            </a:pPr>
            <a:r>
              <a:rPr lang="en-US" b="0" dirty="0"/>
              <a:t>This process does NOT create a credit invoice and therefore is NOT part of the Sales Tax Report other than within the extra note at the bottom of the report </a:t>
            </a:r>
            <a:r>
              <a:rPr lang="en-US" b="1" dirty="0"/>
              <a:t> </a:t>
            </a:r>
            <a:r>
              <a:rPr lang="en-US" dirty="0"/>
              <a:t>in a different month than the original invoice will affect the GL Balances in different periods unless the JE is properly moved to the correct month.</a:t>
            </a:r>
          </a:p>
          <a:p>
            <a:endParaRPr lang="en-US" dirty="0"/>
          </a:p>
          <a:p>
            <a:pPr marL="342900" indent="-342900">
              <a:spcAft>
                <a:spcPts val="1800"/>
              </a:spcAft>
              <a:buFont typeface="Arial" panose="020B0604020202020204" pitchFamily="34" charset="0"/>
              <a:buChar char="•"/>
            </a:pPr>
            <a:r>
              <a:rPr lang="en-US" sz="2400" dirty="0">
                <a:solidFill>
                  <a:schemeClr val="tx1">
                    <a:lumMod val="95000"/>
                    <a:lumOff val="5000"/>
                  </a:schemeClr>
                </a:solidFill>
                <a:latin typeface="Myriad Pro" panose="020B0503030403020204"/>
                <a:ea typeface="ＭＳ Ｐゴシック" charset="0"/>
                <a:cs typeface="Arial"/>
              </a:rPr>
              <a:t>Reconcile </a:t>
            </a:r>
            <a:r>
              <a:rPr lang="en-US" sz="2400" b="1" dirty="0">
                <a:solidFill>
                  <a:schemeClr val="tx1">
                    <a:lumMod val="95000"/>
                    <a:lumOff val="5000"/>
                  </a:schemeClr>
                </a:solidFill>
                <a:latin typeface="Myriad Pro" panose="020B0503030403020204"/>
                <a:ea typeface="ＭＳ Ｐゴシック" charset="0"/>
                <a:cs typeface="Arial"/>
              </a:rPr>
              <a:t>Sales Tax Payable </a:t>
            </a:r>
            <a:r>
              <a:rPr lang="en-US" sz="2400" dirty="0">
                <a:solidFill>
                  <a:schemeClr val="tx1">
                    <a:lumMod val="95000"/>
                    <a:lumOff val="5000"/>
                  </a:schemeClr>
                </a:solidFill>
                <a:latin typeface="Myriad Pro" panose="020B0503030403020204"/>
                <a:ea typeface="ＭＳ Ｐゴシック" charset="0"/>
                <a:cs typeface="Arial"/>
              </a:rPr>
              <a:t>Balance to Actual Amount Due</a:t>
            </a:r>
          </a:p>
          <a:p>
            <a:pPr marL="342900" indent="-342900">
              <a:spcAft>
                <a:spcPts val="1800"/>
              </a:spcAft>
              <a:buFont typeface="Arial" panose="020B0604020202020204" pitchFamily="34" charset="0"/>
              <a:buChar char="•"/>
            </a:pPr>
            <a:r>
              <a:rPr lang="en-US" sz="2400" dirty="0">
                <a:solidFill>
                  <a:schemeClr val="tx1">
                    <a:lumMod val="95000"/>
                    <a:lumOff val="5000"/>
                  </a:schemeClr>
                </a:solidFill>
                <a:latin typeface="Myriad Pro" panose="020B0503030403020204"/>
                <a:ea typeface="ＭＳ Ｐゴシック" charset="0"/>
                <a:cs typeface="Arial"/>
              </a:rPr>
              <a:t>Collection Fee Credit is </a:t>
            </a:r>
            <a:r>
              <a:rPr lang="en-US" sz="2400" b="1" dirty="0">
                <a:solidFill>
                  <a:schemeClr val="tx1">
                    <a:lumMod val="95000"/>
                    <a:lumOff val="5000"/>
                  </a:schemeClr>
                </a:solidFill>
                <a:latin typeface="Myriad Pro" panose="020B0503030403020204"/>
                <a:ea typeface="ＭＳ Ｐゴシック" charset="0"/>
                <a:cs typeface="Arial"/>
              </a:rPr>
              <a:t>Other Income</a:t>
            </a:r>
          </a:p>
          <a:p>
            <a:pPr marL="342900" indent="-342900">
              <a:spcAft>
                <a:spcPts val="1800"/>
              </a:spcAft>
              <a:buFont typeface="Arial" panose="020B0604020202020204" pitchFamily="34" charset="0"/>
              <a:buChar char="•"/>
            </a:pPr>
            <a:r>
              <a:rPr lang="en-US" sz="2400" dirty="0">
                <a:solidFill>
                  <a:schemeClr val="tx1">
                    <a:lumMod val="95000"/>
                    <a:lumOff val="5000"/>
                  </a:schemeClr>
                </a:solidFill>
                <a:latin typeface="Myriad Pro" panose="020B0503030403020204"/>
                <a:ea typeface="ＭＳ Ｐゴシック" charset="0"/>
                <a:cs typeface="Arial"/>
              </a:rPr>
              <a:t>Voided Invoices in Different Months Affect Account Balances</a:t>
            </a:r>
          </a:p>
          <a:p>
            <a:pPr marL="800100" lvl="1" indent="-342900">
              <a:spcAft>
                <a:spcPts val="1800"/>
              </a:spcAft>
              <a:buFont typeface="Arial" panose="020B0604020202020204" pitchFamily="34" charset="0"/>
              <a:buChar char="•"/>
            </a:pPr>
            <a:r>
              <a:rPr lang="en-US" sz="2400" dirty="0">
                <a:solidFill>
                  <a:schemeClr val="tx1">
                    <a:lumMod val="95000"/>
                    <a:lumOff val="5000"/>
                  </a:schemeClr>
                </a:solidFill>
                <a:latin typeface="Myriad Pro" panose="020B0503030403020204"/>
                <a:ea typeface="ＭＳ Ｐゴシック" charset="0"/>
                <a:cs typeface="Arial"/>
              </a:rPr>
              <a:t>Use </a:t>
            </a:r>
            <a:r>
              <a:rPr lang="en-US" sz="2400" b="1" dirty="0">
                <a:solidFill>
                  <a:schemeClr val="tx1">
                    <a:lumMod val="95000"/>
                    <a:lumOff val="5000"/>
                  </a:schemeClr>
                </a:solidFill>
                <a:latin typeface="Myriad Pro" panose="020B0503030403020204"/>
                <a:ea typeface="ＭＳ Ｐゴシック" charset="0"/>
                <a:cs typeface="Arial"/>
              </a:rPr>
              <a:t>Voided Invoices Listing </a:t>
            </a:r>
            <a:r>
              <a:rPr lang="en-US" sz="2400" dirty="0">
                <a:solidFill>
                  <a:schemeClr val="tx1">
                    <a:lumMod val="95000"/>
                    <a:lumOff val="5000"/>
                  </a:schemeClr>
                </a:solidFill>
                <a:latin typeface="Myriad Pro" panose="020B0503030403020204"/>
                <a:ea typeface="ＭＳ Ｐゴシック" charset="0"/>
                <a:cs typeface="Arial"/>
              </a:rPr>
              <a:t>Repot</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22</a:t>
            </a:fld>
            <a:endParaRPr lang="en-US"/>
          </a:p>
        </p:txBody>
      </p:sp>
    </p:spTree>
    <p:extLst>
      <p:ext uri="{BB962C8B-B14F-4D97-AF65-F5344CB8AC3E}">
        <p14:creationId xmlns:p14="http://schemas.microsoft.com/office/powerpoint/2010/main" val="3796888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Sales Tax Summary Report</a:t>
            </a:r>
          </a:p>
          <a:p>
            <a:endParaRPr lang="en-US" dirty="0"/>
          </a:p>
          <a:p>
            <a:r>
              <a:rPr lang="en-US" dirty="0"/>
              <a:t>You can see that the values are grouped by the Jurisdictions like I mentioned that were associated with the invoice transactions.</a:t>
            </a:r>
          </a:p>
          <a:p>
            <a:endParaRPr lang="en-US" dirty="0"/>
          </a:p>
          <a:p>
            <a:r>
              <a:rPr lang="en-US" dirty="0"/>
              <a:t>Gross Sales  -  Trades  -  Exempt  -  Taxable Sale  =  Total Tax Due</a:t>
            </a:r>
          </a:p>
          <a:p>
            <a:endParaRPr lang="en-US" b="1" dirty="0"/>
          </a:p>
          <a:p>
            <a:r>
              <a:rPr lang="en-US" b="1" dirty="0"/>
              <a:t>IMPORTANT NOTE: This is controlled by the INVOICE DATES and NOT the Period on the JE’s.</a:t>
            </a:r>
          </a:p>
          <a:p>
            <a:endParaRPr lang="en-US" b="1" dirty="0"/>
          </a:p>
          <a:p>
            <a:r>
              <a:rPr lang="en-US" b="1" dirty="0"/>
              <a:t>**** Just keep this comment  in mind – I will explain this in a bit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23</a:t>
            </a:fld>
            <a:endParaRPr lang="en-US"/>
          </a:p>
        </p:txBody>
      </p:sp>
    </p:spTree>
    <p:extLst>
      <p:ext uri="{BB962C8B-B14F-4D97-AF65-F5344CB8AC3E}">
        <p14:creationId xmlns:p14="http://schemas.microsoft.com/office/powerpoint/2010/main" val="1225880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click on the + on the left of the Jurisdiction, Aspen expands to show you the exempt reasons.</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24</a:t>
            </a:fld>
            <a:endParaRPr lang="en-US"/>
          </a:p>
        </p:txBody>
      </p:sp>
    </p:spTree>
    <p:extLst>
      <p:ext uri="{BB962C8B-B14F-4D97-AF65-F5344CB8AC3E}">
        <p14:creationId xmlns:p14="http://schemas.microsoft.com/office/powerpoint/2010/main" val="2712855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have the </a:t>
            </a:r>
            <a:r>
              <a:rPr lang="en-US" b="1" dirty="0"/>
              <a:t>Invoice Sales Recap</a:t>
            </a:r>
          </a:p>
          <a:p>
            <a:endParaRPr lang="en-US" b="1" dirty="0"/>
          </a:p>
          <a:p>
            <a:r>
              <a:rPr lang="en-US" b="1" dirty="0"/>
              <a:t>Notice there is a Total INVOICE Gross Sales and a Total GL Revenue</a:t>
            </a:r>
          </a:p>
          <a:p>
            <a:endParaRPr lang="en-US" b="1" dirty="0"/>
          </a:p>
          <a:p>
            <a:r>
              <a:rPr lang="en-US" b="1" dirty="0"/>
              <a:t>The Invoice Gross Sales is the total of everything on the Items Tab.</a:t>
            </a:r>
          </a:p>
          <a:p>
            <a:endParaRPr lang="en-US" b="1" dirty="0"/>
          </a:p>
          <a:p>
            <a:r>
              <a:rPr lang="en-US" b="1" dirty="0"/>
              <a:t>	Sometimes you will have Misc. Charges for Trade Payoff, Dealer Participations Fees, etc. that are NOT SALE ITEMS, but since they are on the Items Tab, they are part of this total.</a:t>
            </a:r>
          </a:p>
          <a:p>
            <a:endParaRPr lang="en-US" b="1" dirty="0"/>
          </a:p>
          <a:p>
            <a:r>
              <a:rPr lang="en-US" sz="1600" b="0" dirty="0"/>
              <a:t>That is why we have the </a:t>
            </a:r>
            <a:r>
              <a:rPr lang="en-US" sz="1600" b="1" dirty="0"/>
              <a:t>Total GL Revenue </a:t>
            </a:r>
            <a:r>
              <a:rPr lang="en-US" sz="1600" b="0" dirty="0"/>
              <a:t>total which includes Item Lines and Payment Method hits to revenue accounts.  General a payment method will NOT have  revenue account, but this covers any hit to a revenue account.</a:t>
            </a:r>
          </a:p>
          <a:p>
            <a:endParaRPr lang="en-US" b="1" dirty="0"/>
          </a:p>
          <a:p>
            <a:endParaRPr lang="en-US" b="1" dirty="0"/>
          </a:p>
          <a:p>
            <a:r>
              <a:rPr lang="en-US" b="1" dirty="0"/>
              <a:t>Below that is the Exempt Summary of Trade Values for Tax Net of Trade.</a:t>
            </a:r>
          </a:p>
          <a:p>
            <a:endParaRPr lang="en-US" b="1" dirty="0"/>
          </a:p>
          <a:p>
            <a:r>
              <a:rPr lang="en-US" b="1" dirty="0"/>
              <a:t>If you ever wondered why the Total Trade in the recap doesn’t match the Trades at the top of the report, it is because IF the customer is Exempt, the whole invoice total will show in the Exempt column only and the TRADE will not be in the trade column.</a:t>
            </a:r>
          </a:p>
          <a:p>
            <a:endParaRPr lang="en-US" b="1" dirty="0"/>
          </a:p>
          <a:p>
            <a:r>
              <a:rPr lang="en-US" b="1" dirty="0"/>
              <a:t>This eliminates the trade value being listed in both columns.</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25</a:t>
            </a:fld>
            <a:endParaRPr lang="en-US"/>
          </a:p>
        </p:txBody>
      </p:sp>
    </p:spTree>
    <p:extLst>
      <p:ext uri="{BB962C8B-B14F-4D97-AF65-F5344CB8AC3E}">
        <p14:creationId xmlns:p14="http://schemas.microsoft.com/office/powerpoint/2010/main" val="3787291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selecting your criteria, I always just select the </a:t>
            </a:r>
            <a:r>
              <a:rPr lang="en-US" b="1" dirty="0"/>
              <a:t>Voided Date Range </a:t>
            </a:r>
            <a:r>
              <a:rPr lang="en-US" b="0" dirty="0"/>
              <a:t> to make sure I find any invoice voided since I last processed by Sales Tax.</a:t>
            </a:r>
            <a:endParaRPr lang="en-US" dirty="0"/>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26</a:t>
            </a:fld>
            <a:endParaRPr lang="en-US"/>
          </a:p>
        </p:txBody>
      </p:sp>
    </p:spTree>
    <p:extLst>
      <p:ext uri="{BB962C8B-B14F-4D97-AF65-F5344CB8AC3E}">
        <p14:creationId xmlns:p14="http://schemas.microsoft.com/office/powerpoint/2010/main" val="3295875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 are watching for is when the VOIDED DATE is in a different month than the INVOICE DATE.</a:t>
            </a:r>
          </a:p>
          <a:p>
            <a:endParaRPr lang="en-US" dirty="0"/>
          </a:p>
          <a:p>
            <a:r>
              <a:rPr lang="en-US" dirty="0"/>
              <a:t>You can see that on 4/12/21, someone voided Invoice 726 from January. </a:t>
            </a:r>
            <a:r>
              <a:rPr lang="en-US" b="1" dirty="0"/>
              <a:t>**** (Click) ****</a:t>
            </a:r>
          </a:p>
          <a:p>
            <a:endParaRPr lang="en-US" dirty="0"/>
          </a:p>
          <a:p>
            <a:r>
              <a:rPr lang="en-US" dirty="0"/>
              <a:t>On 4/13/21, someone voided invoice 585 from September 3, </a:t>
            </a:r>
            <a:r>
              <a:rPr lang="en-US" b="1" dirty="0"/>
              <a:t>2020. **** (Click) ****</a:t>
            </a:r>
          </a:p>
          <a:p>
            <a:endParaRPr lang="en-US" b="1" dirty="0"/>
          </a:p>
          <a:p>
            <a:r>
              <a:rPr lang="en-US" b="0" dirty="0"/>
              <a:t>When this causes a problem is when you see a Voided JE NO, you know that is has affected your financial reports for the month that the </a:t>
            </a:r>
            <a:r>
              <a:rPr lang="en-US" b="0" dirty="0" err="1"/>
              <a:t>voide</a:t>
            </a:r>
            <a:r>
              <a:rPr lang="en-US" b="0" dirty="0"/>
              <a:t> happened.</a:t>
            </a:r>
          </a:p>
          <a:p>
            <a:endParaRPr lang="en-US" b="0" dirty="0"/>
          </a:p>
          <a:p>
            <a:r>
              <a:rPr lang="en-US" b="0" dirty="0"/>
              <a:t>This will also affect the Sales Tax Report if it would ever be Re-Ran for the original month of the invoice because voiding and invoice TAKES it OFF the report for the date of the invoice.</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27</a:t>
            </a:fld>
            <a:endParaRPr lang="en-US"/>
          </a:p>
        </p:txBody>
      </p:sp>
    </p:spTree>
    <p:extLst>
      <p:ext uri="{BB962C8B-B14F-4D97-AF65-F5344CB8AC3E}">
        <p14:creationId xmlns:p14="http://schemas.microsoft.com/office/powerpoint/2010/main" val="901372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way to handle corrections is to use the </a:t>
            </a:r>
            <a:r>
              <a:rPr lang="en-US" b="1" dirty="0"/>
              <a:t>RETURN INVOICE</a:t>
            </a:r>
            <a:r>
              <a:rPr lang="en-US" dirty="0"/>
              <a:t> option which gives you control of the  DATE, and it creates a credit invoice that shows on the sales tax reports.</a:t>
            </a:r>
          </a:p>
          <a:p>
            <a:endParaRPr lang="en-US" dirty="0"/>
          </a:p>
          <a:p>
            <a:r>
              <a:rPr lang="en-US" dirty="0"/>
              <a:t>There is a different process for Work Orders since you can’t return a Service Invoice.</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28</a:t>
            </a:fld>
            <a:endParaRPr lang="en-US"/>
          </a:p>
        </p:txBody>
      </p:sp>
    </p:spTree>
    <p:extLst>
      <p:ext uri="{BB962C8B-B14F-4D97-AF65-F5344CB8AC3E}">
        <p14:creationId xmlns:p14="http://schemas.microsoft.com/office/powerpoint/2010/main" val="1100800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30</a:t>
            </a:fld>
            <a:endParaRPr lang="en-US"/>
          </a:p>
        </p:txBody>
      </p:sp>
    </p:spTree>
    <p:extLst>
      <p:ext uri="{BB962C8B-B14F-4D97-AF65-F5344CB8AC3E}">
        <p14:creationId xmlns:p14="http://schemas.microsoft.com/office/powerpoint/2010/main" val="195194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When you try to </a:t>
            </a:r>
            <a:r>
              <a:rPr lang="en-US" b="1" dirty="0"/>
              <a:t>Close Period, </a:t>
            </a:r>
            <a:r>
              <a:rPr lang="en-US" b="0" dirty="0"/>
              <a:t>it will warn you that you have unposted entries.</a:t>
            </a:r>
          </a:p>
          <a:p>
            <a:endParaRPr lang="en-US" b="0" dirty="0"/>
          </a:p>
          <a:p>
            <a:r>
              <a:rPr lang="en-US" b="0" dirty="0"/>
              <a:t>**** (CLICK to next slide) ****</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31</a:t>
            </a:fld>
            <a:endParaRPr lang="en-US"/>
          </a:p>
        </p:txBody>
      </p:sp>
    </p:spTree>
    <p:extLst>
      <p:ext uri="{BB962C8B-B14F-4D97-AF65-F5344CB8AC3E}">
        <p14:creationId xmlns:p14="http://schemas.microsoft.com/office/powerpoint/2010/main" val="4083246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use the GL Entry Screen to POST your journal entries. This is NOT Required like other programs in order to go on to the next month.  It is only required if you want to mark the Month CLOSED.  And you must Close the Month if you want to CLOSE the YEAR.</a:t>
            </a:r>
          </a:p>
          <a:p>
            <a:endParaRPr lang="en-US" dirty="0"/>
          </a:p>
          <a:p>
            <a:r>
              <a:rPr lang="en-US" dirty="0"/>
              <a:t>I first want to point out the – DON’T BE IN A HURRY TO POST JE’S – The Doc Status will show </a:t>
            </a:r>
            <a:r>
              <a:rPr lang="en-US" i="1" dirty="0"/>
              <a:t>Pending </a:t>
            </a:r>
            <a:r>
              <a:rPr lang="en-US" i="0" dirty="0"/>
              <a:t>for System created JE’s and </a:t>
            </a:r>
            <a:r>
              <a:rPr lang="en-US" i="1" dirty="0"/>
              <a:t>Entry </a:t>
            </a:r>
            <a:r>
              <a:rPr lang="en-US" i="0" dirty="0"/>
              <a:t>for manually created JE’s.  This is very helpful during reconciling!!!</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32</a:t>
            </a:fld>
            <a:endParaRPr lang="en-US"/>
          </a:p>
        </p:txBody>
      </p:sp>
    </p:spTree>
    <p:extLst>
      <p:ext uri="{BB962C8B-B14F-4D97-AF65-F5344CB8AC3E}">
        <p14:creationId xmlns:p14="http://schemas.microsoft.com/office/powerpoint/2010/main" val="3657034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 RUSH to Close</a:t>
            </a:r>
          </a:p>
          <a:p>
            <a:endParaRPr lang="en-US" b="0" dirty="0"/>
          </a:p>
          <a:p>
            <a:r>
              <a:rPr lang="en-US" b="0" dirty="0"/>
              <a:t>WAIT FOR CPA Adjusting JE’s</a:t>
            </a:r>
          </a:p>
          <a:p>
            <a:endParaRPr lang="en-US" b="0" dirty="0"/>
          </a:p>
          <a:p>
            <a:r>
              <a:rPr lang="en-US" b="0" dirty="0"/>
              <a:t>The dates on entries is what controls what year the transaction will affect.</a:t>
            </a:r>
          </a:p>
          <a:p>
            <a:endParaRPr lang="en-US" b="0" dirty="0"/>
          </a:p>
          <a:p>
            <a:r>
              <a:rPr lang="en-US" b="0" dirty="0"/>
              <a:t>All Income Statement accounts balances will flow into the Retained Earning account for display purpose in the new year.</a:t>
            </a:r>
          </a:p>
          <a:p>
            <a:r>
              <a:rPr lang="en-US" b="0" dirty="0"/>
              <a:t>No transactions will show in that GL account unless your CPA advises you to reallocate to Owner Distributions, etc.</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33</a:t>
            </a:fld>
            <a:endParaRPr lang="en-US"/>
          </a:p>
        </p:txBody>
      </p:sp>
    </p:spTree>
    <p:extLst>
      <p:ext uri="{BB962C8B-B14F-4D97-AF65-F5344CB8AC3E}">
        <p14:creationId xmlns:p14="http://schemas.microsoft.com/office/powerpoint/2010/main" val="3256218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all Year End Adjusting Journal Entries have been entered from you CPA and all JE”s are posted, then you can  </a:t>
            </a:r>
            <a:r>
              <a:rPr lang="en-US" b="1" dirty="0"/>
              <a:t>***CLICK***    Close the YEAR</a:t>
            </a:r>
          </a:p>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34</a:t>
            </a:fld>
            <a:endParaRPr lang="en-US"/>
          </a:p>
        </p:txBody>
      </p:sp>
    </p:spTree>
    <p:extLst>
      <p:ext uri="{BB962C8B-B14F-4D97-AF65-F5344CB8AC3E}">
        <p14:creationId xmlns:p14="http://schemas.microsoft.com/office/powerpoint/2010/main" val="25887903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ED0709E-EE06-4C6C-A1B8-D1F49E633D97}"/>
              </a:ext>
            </a:extLst>
          </p:cNvPr>
          <p:cNvSpPr>
            <a:spLocks noGrp="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F523ED-8DC8-4ED5-B6E4-B2F092B8C50E}" type="slidenum">
              <a:rPr lang="en-US" smtClean="0"/>
              <a:t>36</a:t>
            </a:fld>
            <a:endParaRPr lang="en-US"/>
          </a:p>
        </p:txBody>
      </p:sp>
    </p:spTree>
    <p:extLst>
      <p:ext uri="{BB962C8B-B14F-4D97-AF65-F5344CB8AC3E}">
        <p14:creationId xmlns:p14="http://schemas.microsoft.com/office/powerpoint/2010/main" val="4191368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37</a:t>
            </a:fld>
            <a:endParaRPr lang="en-US"/>
          </a:p>
        </p:txBody>
      </p:sp>
    </p:spTree>
    <p:extLst>
      <p:ext uri="{BB962C8B-B14F-4D97-AF65-F5344CB8AC3E}">
        <p14:creationId xmlns:p14="http://schemas.microsoft.com/office/powerpoint/2010/main" val="7563787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38</a:t>
            </a:fld>
            <a:endParaRPr lang="en-US"/>
          </a:p>
        </p:txBody>
      </p:sp>
    </p:spTree>
    <p:extLst>
      <p:ext uri="{BB962C8B-B14F-4D97-AF65-F5344CB8AC3E}">
        <p14:creationId xmlns:p14="http://schemas.microsoft.com/office/powerpoint/2010/main" val="694673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39</a:t>
            </a:fld>
            <a:endParaRPr lang="en-US"/>
          </a:p>
        </p:txBody>
      </p:sp>
    </p:spTree>
    <p:extLst>
      <p:ext uri="{BB962C8B-B14F-4D97-AF65-F5344CB8AC3E}">
        <p14:creationId xmlns:p14="http://schemas.microsoft.com/office/powerpoint/2010/main" val="3890316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461D6-C5B9-28AA-5067-9FDB1B0CA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50685-ACC0-AB84-3E59-5765208F8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7CDC0-56D4-253E-C8C9-D1FC94183E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5D77BE-CDF8-2E5F-8B6A-6C9FD81042B7}"/>
              </a:ext>
            </a:extLst>
          </p:cNvPr>
          <p:cNvSpPr>
            <a:spLocks noGrp="1"/>
          </p:cNvSpPr>
          <p:nvPr>
            <p:ph type="sldNum" sz="quarter" idx="10"/>
          </p:nvPr>
        </p:nvSpPr>
        <p:spPr/>
        <p:txBody>
          <a:bodyPr/>
          <a:lstStyle/>
          <a:p>
            <a:pPr>
              <a:defRPr/>
            </a:pPr>
            <a:fld id="{803B2A7E-0BD1-4B2E-9C7E-29952F5650DC}" type="slidenum">
              <a:rPr lang="en-US" smtClean="0"/>
              <a:pPr>
                <a:defRPr/>
              </a:pPr>
              <a:t>40</a:t>
            </a:fld>
            <a:endParaRPr lang="en-US"/>
          </a:p>
        </p:txBody>
      </p:sp>
    </p:spTree>
    <p:extLst>
      <p:ext uri="{BB962C8B-B14F-4D97-AF65-F5344CB8AC3E}">
        <p14:creationId xmlns:p14="http://schemas.microsoft.com/office/powerpoint/2010/main" val="976503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sv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9" name="Text Placeholder 14">
            <a:extLst>
              <a:ext uri="{FF2B5EF4-FFF2-40B4-BE49-F238E27FC236}">
                <a16:creationId xmlns:a16="http://schemas.microsoft.com/office/drawing/2014/main" id="{556BC2F7-27D8-4D87-9000-7B3D3161431A}"/>
              </a:ext>
            </a:extLst>
          </p:cNvPr>
          <p:cNvSpPr>
            <a:spLocks noGrp="1"/>
          </p:cNvSpPr>
          <p:nvPr>
            <p:ph type="body" sz="quarter" idx="12" hasCustomPrompt="1"/>
          </p:nvPr>
        </p:nvSpPr>
        <p:spPr>
          <a:xfrm>
            <a:off x="792912" y="458865"/>
            <a:ext cx="8664044" cy="757573"/>
          </a:xfrm>
          <a:prstGeom prst="rect">
            <a:avLst/>
          </a:prstGeom>
        </p:spPr>
        <p:txBody>
          <a:bodyPr/>
          <a:lstStyle>
            <a:lvl1pPr>
              <a:defRPr sz="3000" b="1">
                <a:solidFill>
                  <a:srgbClr val="1D4982"/>
                </a:solidFill>
                <a:latin typeface="+mj-lt"/>
              </a:defRPr>
            </a:lvl1pPr>
          </a:lstStyle>
          <a:p>
            <a:pPr lvl="0"/>
            <a:r>
              <a:rPr lang="en-US"/>
              <a:t>Agenda</a:t>
            </a:r>
          </a:p>
        </p:txBody>
      </p:sp>
      <p:sp>
        <p:nvSpPr>
          <p:cNvPr id="12" name="Text Placeholder 11">
            <a:extLst>
              <a:ext uri="{FF2B5EF4-FFF2-40B4-BE49-F238E27FC236}">
                <a16:creationId xmlns:a16="http://schemas.microsoft.com/office/drawing/2014/main" id="{94F7F7FA-2CD0-4FA4-8214-DD805E499FF0}"/>
              </a:ext>
            </a:extLst>
          </p:cNvPr>
          <p:cNvSpPr>
            <a:spLocks noGrp="1"/>
          </p:cNvSpPr>
          <p:nvPr>
            <p:ph type="body" sz="quarter" idx="13" hasCustomPrompt="1"/>
          </p:nvPr>
        </p:nvSpPr>
        <p:spPr>
          <a:xfrm>
            <a:off x="792911" y="1373983"/>
            <a:ext cx="10624695" cy="2190751"/>
          </a:xfrm>
          <a:prstGeom prst="rect">
            <a:avLst/>
          </a:prstGeom>
        </p:spPr>
        <p:txBody>
          <a:bodyPr/>
          <a:lstStyle>
            <a:lvl1pPr>
              <a:lnSpc>
                <a:spcPct val="150000"/>
              </a:lnSpc>
              <a:buFont typeface="Arial" panose="020B0604020202020204" pitchFamily="34" charset="0"/>
              <a:buChar char="•"/>
              <a:defRPr sz="2200">
                <a:latin typeface="+mj-lt"/>
              </a:defRPr>
            </a:lvl1pPr>
            <a:lvl2pPr marL="859536" indent="-512064">
              <a:lnSpc>
                <a:spcPct val="150000"/>
              </a:lnSpc>
              <a:buFont typeface="Arial" panose="020B0604020202020204" pitchFamily="34" charset="0"/>
              <a:buChar char="•"/>
              <a:defRPr sz="2200">
                <a:latin typeface="+mj-lt"/>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a:t>Item 1</a:t>
            </a:r>
          </a:p>
          <a:p>
            <a:pPr lvl="1"/>
            <a:r>
              <a:rPr lang="en-US"/>
              <a:t>Item 2</a:t>
            </a:r>
          </a:p>
          <a:p>
            <a:pPr lvl="0"/>
            <a:endParaRPr lang="en-US"/>
          </a:p>
        </p:txBody>
      </p:sp>
      <p:sp>
        <p:nvSpPr>
          <p:cNvPr id="14" name="Prostokąt 4">
            <a:extLst>
              <a:ext uri="{FF2B5EF4-FFF2-40B4-BE49-F238E27FC236}">
                <a16:creationId xmlns:a16="http://schemas.microsoft.com/office/drawing/2014/main" id="{86035A98-9E03-49CB-9205-BC3B92D86D68}"/>
              </a:ext>
            </a:extLst>
          </p:cNvPr>
          <p:cNvSpPr/>
          <p:nvPr userDrawn="1"/>
        </p:nvSpPr>
        <p:spPr>
          <a:xfrm>
            <a:off x="0" y="5990557"/>
            <a:ext cx="12192000" cy="904686"/>
          </a:xfrm>
          <a:prstGeom prst="rect">
            <a:avLst/>
          </a:prstGeom>
          <a:solidFill>
            <a:srgbClr val="004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4" noProof="0"/>
          </a:p>
        </p:txBody>
      </p:sp>
      <p:grpSp>
        <p:nvGrpSpPr>
          <p:cNvPr id="15" name="Group 14">
            <a:extLst>
              <a:ext uri="{FF2B5EF4-FFF2-40B4-BE49-F238E27FC236}">
                <a16:creationId xmlns:a16="http://schemas.microsoft.com/office/drawing/2014/main" id="{ADA12608-26EC-4F24-B05C-F2A20824C1B9}"/>
              </a:ext>
            </a:extLst>
          </p:cNvPr>
          <p:cNvGrpSpPr/>
          <p:nvPr userDrawn="1"/>
        </p:nvGrpSpPr>
        <p:grpSpPr>
          <a:xfrm>
            <a:off x="7062947" y="6267972"/>
            <a:ext cx="4801840" cy="351860"/>
            <a:chOff x="7109091" y="6301627"/>
            <a:chExt cx="4778111" cy="351860"/>
          </a:xfrm>
        </p:grpSpPr>
        <p:pic>
          <p:nvPicPr>
            <p:cNvPr id="16" name="Picture 15" descr="A picture containing drawing&#10;&#10;Description automatically generated">
              <a:extLst>
                <a:ext uri="{FF2B5EF4-FFF2-40B4-BE49-F238E27FC236}">
                  <a16:creationId xmlns:a16="http://schemas.microsoft.com/office/drawing/2014/main" id="{DEF83FEA-CA50-4358-BC1D-509FDB897989}"/>
                </a:ext>
              </a:extLst>
            </p:cNvPr>
            <p:cNvPicPr>
              <a:picLocks noChangeAspect="1"/>
            </p:cNvPicPr>
            <p:nvPr userDrawn="1"/>
          </p:nvPicPr>
          <p:blipFill>
            <a:blip r:embed="rId2"/>
            <a:stretch>
              <a:fillRect/>
            </a:stretch>
          </p:blipFill>
          <p:spPr>
            <a:xfrm>
              <a:off x="7109091" y="6370743"/>
              <a:ext cx="1418323" cy="236821"/>
            </a:xfrm>
            <a:prstGeom prst="rect">
              <a:avLst/>
            </a:prstGeom>
          </p:spPr>
        </p:pic>
        <p:pic>
          <p:nvPicPr>
            <p:cNvPr id="17" name="Picture 16" descr="Text&#10;&#10;Description automatically generated">
              <a:extLst>
                <a:ext uri="{FF2B5EF4-FFF2-40B4-BE49-F238E27FC236}">
                  <a16:creationId xmlns:a16="http://schemas.microsoft.com/office/drawing/2014/main" id="{BD93CBAF-2FAB-4602-B4FC-3F740CF72C29}"/>
                </a:ext>
              </a:extLst>
            </p:cNvPr>
            <p:cNvPicPr>
              <a:picLocks noChangeAspect="1"/>
            </p:cNvPicPr>
            <p:nvPr userDrawn="1"/>
          </p:nvPicPr>
          <p:blipFill>
            <a:blip r:embed="rId3"/>
            <a:stretch>
              <a:fillRect/>
            </a:stretch>
          </p:blipFill>
          <p:spPr>
            <a:xfrm>
              <a:off x="8802050" y="6301627"/>
              <a:ext cx="1301360" cy="351860"/>
            </a:xfrm>
            <a:prstGeom prst="rect">
              <a:avLst/>
            </a:prstGeom>
          </p:spPr>
        </p:pic>
        <p:pic>
          <p:nvPicPr>
            <p:cNvPr id="18" name="Picture 17" descr="A picture containing drawing, clock&#10;&#10;Description automatically generated">
              <a:extLst>
                <a:ext uri="{FF2B5EF4-FFF2-40B4-BE49-F238E27FC236}">
                  <a16:creationId xmlns:a16="http://schemas.microsoft.com/office/drawing/2014/main" id="{F4F61A23-0906-4350-A8C0-1885947D1943}"/>
                </a:ext>
              </a:extLst>
            </p:cNvPr>
            <p:cNvPicPr>
              <a:picLocks noChangeAspect="1"/>
            </p:cNvPicPr>
            <p:nvPr userDrawn="1"/>
          </p:nvPicPr>
          <p:blipFill>
            <a:blip r:embed="rId4"/>
            <a:stretch>
              <a:fillRect/>
            </a:stretch>
          </p:blipFill>
          <p:spPr>
            <a:xfrm>
              <a:off x="10378046" y="6323904"/>
              <a:ext cx="1509156" cy="268680"/>
            </a:xfrm>
            <a:prstGeom prst="rect">
              <a:avLst/>
            </a:prstGeom>
          </p:spPr>
        </p:pic>
      </p:grpSp>
      <p:pic>
        <p:nvPicPr>
          <p:cNvPr id="19" name="Picture 18" descr="Graphical user interface, text&#10;&#10;Description automatically generated">
            <a:extLst>
              <a:ext uri="{FF2B5EF4-FFF2-40B4-BE49-F238E27FC236}">
                <a16:creationId xmlns:a16="http://schemas.microsoft.com/office/drawing/2014/main" id="{7DA04EAB-E17B-48A6-9648-D93B21C427F1}"/>
              </a:ext>
            </a:extLst>
          </p:cNvPr>
          <p:cNvPicPr>
            <a:picLocks noChangeAspect="1"/>
          </p:cNvPicPr>
          <p:nvPr userDrawn="1"/>
        </p:nvPicPr>
        <p:blipFill>
          <a:blip r:embed="rId5"/>
          <a:stretch>
            <a:fillRect/>
          </a:stretch>
        </p:blipFill>
        <p:spPr>
          <a:xfrm>
            <a:off x="424200" y="6132074"/>
            <a:ext cx="2782188" cy="697775"/>
          </a:xfrm>
          <a:prstGeom prst="rect">
            <a:avLst/>
          </a:prstGeom>
        </p:spPr>
      </p:pic>
      <p:pic>
        <p:nvPicPr>
          <p:cNvPr id="20" name="Picture 19" descr="Logo, company name&#10;&#10;Description automatically generated">
            <a:extLst>
              <a:ext uri="{FF2B5EF4-FFF2-40B4-BE49-F238E27FC236}">
                <a16:creationId xmlns:a16="http://schemas.microsoft.com/office/drawing/2014/main" id="{5AD3B114-B9A6-449C-8A0B-E1558F9B493E}"/>
              </a:ext>
            </a:extLst>
          </p:cNvPr>
          <p:cNvPicPr>
            <a:picLocks noChangeAspect="1"/>
          </p:cNvPicPr>
          <p:nvPr userDrawn="1"/>
        </p:nvPicPr>
        <p:blipFill>
          <a:blip r:embed="rId6"/>
          <a:stretch>
            <a:fillRect/>
          </a:stretch>
        </p:blipFill>
        <p:spPr>
          <a:xfrm>
            <a:off x="9578523" y="458864"/>
            <a:ext cx="2178618" cy="807722"/>
          </a:xfrm>
          <a:prstGeom prst="rect">
            <a:avLst/>
          </a:prstGeom>
        </p:spPr>
      </p:pic>
    </p:spTree>
    <p:extLst>
      <p:ext uri="{BB962C8B-B14F-4D97-AF65-F5344CB8AC3E}">
        <p14:creationId xmlns:p14="http://schemas.microsoft.com/office/powerpoint/2010/main" val="2964795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5AFAB17C-35D6-4B9D-9E7A-2C01A9E843E0}"/>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A3D71890-B3CB-4FD8-834D-009164FB2136}"/>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Tytuł 3">
            <a:extLst>
              <a:ext uri="{FF2B5EF4-FFF2-40B4-BE49-F238E27FC236}">
                <a16:creationId xmlns:a16="http://schemas.microsoft.com/office/drawing/2014/main" id="{EAB87C57-A24A-40AF-AB55-474978C5F951}"/>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8" name="Tytuł 3">
            <a:extLst>
              <a:ext uri="{FF2B5EF4-FFF2-40B4-BE49-F238E27FC236}">
                <a16:creationId xmlns:a16="http://schemas.microsoft.com/office/drawing/2014/main" id="{6C16F662-5664-479A-B220-CABCADD0FD75}"/>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9" name="Łącznik prosty 18">
            <a:extLst>
              <a:ext uri="{FF2B5EF4-FFF2-40B4-BE49-F238E27FC236}">
                <a16:creationId xmlns:a16="http://schemas.microsoft.com/office/drawing/2014/main" id="{0E60A237-D655-4551-9317-77C284689725}"/>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7B6716D-DE46-00A5-72D5-97522B61B2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3" name="Graphic 2">
            <a:extLst>
              <a:ext uri="{FF2B5EF4-FFF2-40B4-BE49-F238E27FC236}">
                <a16:creationId xmlns:a16="http://schemas.microsoft.com/office/drawing/2014/main" id="{FA715654-5B58-48CE-6809-83FAD8AF00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204540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95CC5B96-AD43-4688-9101-4451DD34D1E7}"/>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a:extLst>
              <a:ext uri="{FF2B5EF4-FFF2-40B4-BE49-F238E27FC236}">
                <a16:creationId xmlns:a16="http://schemas.microsoft.com/office/drawing/2014/main" id="{CBF483FC-B9CB-4EC5-873E-BB24F6110B07}"/>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ytuł 3">
            <a:extLst>
              <a:ext uri="{FF2B5EF4-FFF2-40B4-BE49-F238E27FC236}">
                <a16:creationId xmlns:a16="http://schemas.microsoft.com/office/drawing/2014/main" id="{658C6BA4-5304-48D7-AC7C-C10B6126992B}"/>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1" name="Tytuł 3">
            <a:extLst>
              <a:ext uri="{FF2B5EF4-FFF2-40B4-BE49-F238E27FC236}">
                <a16:creationId xmlns:a16="http://schemas.microsoft.com/office/drawing/2014/main" id="{56E276F1-64D3-491D-AA29-392D6789F88E}"/>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2" name="Łącznik prosty 11">
            <a:extLst>
              <a:ext uri="{FF2B5EF4-FFF2-40B4-BE49-F238E27FC236}">
                <a16:creationId xmlns:a16="http://schemas.microsoft.com/office/drawing/2014/main" id="{9367D8F5-BFD8-4952-8C77-303BCC517AC2}"/>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D7222D4C-443E-452A-BA6D-C01A3E1E7D54}"/>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A1EE2E0-5610-0210-DB80-EC49C150AA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4" name="Graphic 3">
            <a:extLst>
              <a:ext uri="{FF2B5EF4-FFF2-40B4-BE49-F238E27FC236}">
                <a16:creationId xmlns:a16="http://schemas.microsoft.com/office/drawing/2014/main" id="{03AD51A0-9FE4-3A8A-9F97-1D8C8EE190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Tree>
    <p:extLst>
      <p:ext uri="{BB962C8B-B14F-4D97-AF65-F5344CB8AC3E}">
        <p14:creationId xmlns:p14="http://schemas.microsoft.com/office/powerpoint/2010/main" val="50687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2" name="Prostokąt 16">
            <a:extLst>
              <a:ext uri="{FF2B5EF4-FFF2-40B4-BE49-F238E27FC236}">
                <a16:creationId xmlns:a16="http://schemas.microsoft.com/office/drawing/2014/main" id="{311B3CE8-9D26-3DA6-2550-955D8942597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rostokąt 21">
            <a:extLst>
              <a:ext uri="{FF2B5EF4-FFF2-40B4-BE49-F238E27FC236}">
                <a16:creationId xmlns:a16="http://schemas.microsoft.com/office/drawing/2014/main" id="{93D391F8-B888-0337-CF33-E28D05943985}"/>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y 13">
            <a:extLst>
              <a:ext uri="{FF2B5EF4-FFF2-40B4-BE49-F238E27FC236}">
                <a16:creationId xmlns:a16="http://schemas.microsoft.com/office/drawing/2014/main" id="{A26D7E80-1354-5E29-A97B-D355E541D50B}"/>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B31D27F3-4CC0-46EB-7751-FAF1B7CCE9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12" name="Graphic 11">
            <a:extLst>
              <a:ext uri="{FF2B5EF4-FFF2-40B4-BE49-F238E27FC236}">
                <a16:creationId xmlns:a16="http://schemas.microsoft.com/office/drawing/2014/main" id="{60ECF360-493A-79AA-2CB3-8FE084DB24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
        <p:nvSpPr>
          <p:cNvPr id="13" name="Tytuł 3">
            <a:extLst>
              <a:ext uri="{FF2B5EF4-FFF2-40B4-BE49-F238E27FC236}">
                <a16:creationId xmlns:a16="http://schemas.microsoft.com/office/drawing/2014/main" id="{D41A4C3F-065B-8FF5-835F-D3E5948FC118}"/>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Tree>
    <p:extLst>
      <p:ext uri="{BB962C8B-B14F-4D97-AF65-F5344CB8AC3E}">
        <p14:creationId xmlns:p14="http://schemas.microsoft.com/office/powerpoint/2010/main" val="307945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A6DD0231-7DFF-4A43-B5B2-F2624899C96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Tytuł 3">
            <a:extLst>
              <a:ext uri="{FF2B5EF4-FFF2-40B4-BE49-F238E27FC236}">
                <a16:creationId xmlns:a16="http://schemas.microsoft.com/office/drawing/2014/main" id="{30BDCE48-CE52-4AE8-B95D-908CBED853C7}"/>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3" name="Graphic 2">
            <a:extLst>
              <a:ext uri="{FF2B5EF4-FFF2-40B4-BE49-F238E27FC236}">
                <a16:creationId xmlns:a16="http://schemas.microsoft.com/office/drawing/2014/main" id="{1816035D-1DC9-C8A7-A184-A27A7A4A47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6" name="Graphic 5">
            <a:extLst>
              <a:ext uri="{FF2B5EF4-FFF2-40B4-BE49-F238E27FC236}">
                <a16:creationId xmlns:a16="http://schemas.microsoft.com/office/drawing/2014/main" id="{7F91049A-0939-425D-3761-9D6ED0A61A4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342996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3" name="Prostokąt 4">
            <a:extLst>
              <a:ext uri="{FF2B5EF4-FFF2-40B4-BE49-F238E27FC236}">
                <a16:creationId xmlns:a16="http://schemas.microsoft.com/office/drawing/2014/main" id="{626D3D97-36C5-5BE7-BA1A-A4D700B9DDB5}"/>
              </a:ext>
            </a:extLst>
          </p:cNvPr>
          <p:cNvSpPr/>
          <p:nvPr userDrawn="1"/>
        </p:nvSpPr>
        <p:spPr>
          <a:xfrm>
            <a:off x="0" y="1752600"/>
            <a:ext cx="12192000" cy="510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757E584D-1878-33CD-A221-60F7BCF12426}"/>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6" name="Graphic 5">
            <a:extLst>
              <a:ext uri="{FF2B5EF4-FFF2-40B4-BE49-F238E27FC236}">
                <a16:creationId xmlns:a16="http://schemas.microsoft.com/office/drawing/2014/main" id="{FECF015F-EFA7-113C-8C88-0D6F5894F5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7" name="Graphic 6">
            <a:extLst>
              <a:ext uri="{FF2B5EF4-FFF2-40B4-BE49-F238E27FC236}">
                <a16:creationId xmlns:a16="http://schemas.microsoft.com/office/drawing/2014/main" id="{D9459BD2-2E62-D203-28FB-8940788B2C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59298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11074400" cy="4267200"/>
          </a:xfrm>
          <a:prstGeom prst="rect">
            <a:avLst/>
          </a:prstGeom>
        </p:spPr>
        <p:txBody>
          <a:bodyPr/>
          <a:lstStyle>
            <a:lvl1pPr marL="568325" indent="-452438">
              <a:buClr>
                <a:schemeClr val="tx2"/>
              </a:buClr>
              <a:buFont typeface="Arial" panose="020B0604020202020204" pitchFamily="34" charset="0"/>
              <a:buChar char="•"/>
              <a:defRPr sz="2800">
                <a:solidFill>
                  <a:schemeClr val="accent5"/>
                </a:solidFill>
                <a:latin typeface="Arial" panose="020B0604020202020204" pitchFamily="34" charset="0"/>
                <a:cs typeface="Arial" panose="020B0604020202020204" pitchFamily="34" charset="0"/>
              </a:defRPr>
            </a:lvl1pPr>
            <a:lvl2pPr marL="914400" indent="-346075">
              <a:buClr>
                <a:schemeClr val="tx2"/>
              </a:buClr>
              <a:buFont typeface="Arial" panose="020B0604020202020204" pitchFamily="34" charset="0"/>
              <a:buChar char="•"/>
              <a:defRPr sz="2400">
                <a:solidFill>
                  <a:schemeClr val="accent5"/>
                </a:solidFill>
                <a:latin typeface="Arial" panose="020B0604020202020204" pitchFamily="34" charset="0"/>
                <a:cs typeface="Arial" panose="020B0604020202020204" pitchFamily="34" charset="0"/>
              </a:defRPr>
            </a:lvl2pPr>
            <a:lvl3pPr marL="1260475" indent="-346075">
              <a:buClr>
                <a:schemeClr val="tx2"/>
              </a:buClr>
              <a:buFont typeface="Arial" panose="020B0604020202020204" pitchFamily="34" charset="0"/>
              <a:buChar char="•"/>
              <a:defRPr sz="2000">
                <a:solidFill>
                  <a:schemeClr val="accent5"/>
                </a:solidFill>
                <a:latin typeface="Arial" panose="020B0604020202020204" pitchFamily="34" charset="0"/>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5" name="Prostokąt 4">
            <a:extLst>
              <a:ext uri="{FF2B5EF4-FFF2-40B4-BE49-F238E27FC236}">
                <a16:creationId xmlns:a16="http://schemas.microsoft.com/office/drawing/2014/main" id="{E6502761-E27D-406C-AC6D-0A18D255B600}"/>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defRPr sz="4000" b="1" spc="0">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pl-PL" dirty="0"/>
          </a:p>
        </p:txBody>
      </p:sp>
      <p:pic>
        <p:nvPicPr>
          <p:cNvPr id="6" name="Graphic 5">
            <a:extLst>
              <a:ext uri="{FF2B5EF4-FFF2-40B4-BE49-F238E27FC236}">
                <a16:creationId xmlns:a16="http://schemas.microsoft.com/office/drawing/2014/main" id="{DD371CBA-031A-552B-9510-E0DC8055B1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1" name="Graphic 10">
            <a:extLst>
              <a:ext uri="{FF2B5EF4-FFF2-40B4-BE49-F238E27FC236}">
                <a16:creationId xmlns:a16="http://schemas.microsoft.com/office/drawing/2014/main" id="{DD2C57E7-7953-0FB0-D226-602C99C63F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292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lgn="l" rtl="0" eaLnBrk="1" fontAlgn="base" hangingPunct="1">
              <a:lnSpc>
                <a:spcPts val="4600"/>
              </a:lnSpc>
              <a:spcBef>
                <a:spcPct val="0"/>
              </a:spcBef>
              <a:spcAft>
                <a:spcPct val="0"/>
              </a:spcAft>
              <a:defRPr lang="pl-PL"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pl-PL" dirty="0"/>
              <a:t>Agenda</a:t>
            </a:r>
          </a:p>
        </p:txBody>
      </p:sp>
      <p:sp>
        <p:nvSpPr>
          <p:cNvPr id="2" name="Prostokąt 4">
            <a:extLst>
              <a:ext uri="{FF2B5EF4-FFF2-40B4-BE49-F238E27FC236}">
                <a16:creationId xmlns:a16="http://schemas.microsoft.com/office/drawing/2014/main" id="{6E9CB49F-5172-FE98-74BD-F754F542C68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E47D015C-D811-989D-BC6F-8FE56416D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E1B6228C-BF31-B612-9B0D-8EBE49DB6C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47309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3" name="Symbol zastępczy tekstu 6">
            <a:extLst>
              <a:ext uri="{FF2B5EF4-FFF2-40B4-BE49-F238E27FC236}">
                <a16:creationId xmlns:a16="http://schemas.microsoft.com/office/drawing/2014/main" id="{62008CC5-EBAC-DA0A-70F9-2929376AB7B4}"/>
              </a:ext>
            </a:extLst>
          </p:cNvPr>
          <p:cNvSpPr>
            <a:spLocks noGrp="1"/>
          </p:cNvSpPr>
          <p:nvPr>
            <p:ph type="body" sz="quarter" idx="10" hasCustomPrompt="1"/>
          </p:nvPr>
        </p:nvSpPr>
        <p:spPr>
          <a:xfrm>
            <a:off x="4953000" y="2590800"/>
            <a:ext cx="5105400" cy="609600"/>
          </a:xfrm>
          <a:prstGeom prst="rect">
            <a:avLst/>
          </a:prstGeom>
        </p:spPr>
        <p:txBody>
          <a:bodyPr/>
          <a:lstStyle>
            <a:lvl1pPr marL="115887" indent="0">
              <a:buNone/>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Name</a:t>
            </a:r>
            <a:endParaRPr lang="en-US" dirty="0"/>
          </a:p>
        </p:txBody>
      </p:sp>
      <p:sp>
        <p:nvSpPr>
          <p:cNvPr id="4" name="Symbol zastępczy tekstu 6">
            <a:extLst>
              <a:ext uri="{FF2B5EF4-FFF2-40B4-BE49-F238E27FC236}">
                <a16:creationId xmlns:a16="http://schemas.microsoft.com/office/drawing/2014/main" id="{CDF2C916-2914-2320-75D1-B2B5A9122500}"/>
              </a:ext>
            </a:extLst>
          </p:cNvPr>
          <p:cNvSpPr>
            <a:spLocks noGrp="1"/>
          </p:cNvSpPr>
          <p:nvPr>
            <p:ph type="body" sz="quarter" idx="11" hasCustomPrompt="1"/>
          </p:nvPr>
        </p:nvSpPr>
        <p:spPr>
          <a:xfrm>
            <a:off x="4953000" y="3276600"/>
            <a:ext cx="5105400" cy="609600"/>
          </a:xfrm>
          <a:prstGeom prst="rect">
            <a:avLst/>
          </a:prstGeom>
        </p:spPr>
        <p:txBody>
          <a:bodyPr/>
          <a:lstStyle>
            <a:lvl1pPr marL="115887" indent="0">
              <a:buNone/>
              <a:defRPr lang="en-US" sz="2800" b="0" kern="1200" spc="-10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Title</a:t>
            </a:r>
            <a:endParaRPr lang="en-US" dirty="0"/>
          </a:p>
        </p:txBody>
      </p:sp>
      <p:sp>
        <p:nvSpPr>
          <p:cNvPr id="5" name="Owal 1">
            <a:extLst>
              <a:ext uri="{FF2B5EF4-FFF2-40B4-BE49-F238E27FC236}">
                <a16:creationId xmlns:a16="http://schemas.microsoft.com/office/drawing/2014/main" id="{2DEFDF94-FDCA-438A-D4DC-FC297A7D8FE1}"/>
              </a:ext>
            </a:extLst>
          </p:cNvPr>
          <p:cNvSpPr/>
          <p:nvPr userDrawn="1"/>
        </p:nvSpPr>
        <p:spPr>
          <a:xfrm>
            <a:off x="3200400" y="2438400"/>
            <a:ext cx="1524000" cy="1524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4">
            <a:extLst>
              <a:ext uri="{FF2B5EF4-FFF2-40B4-BE49-F238E27FC236}">
                <a16:creationId xmlns:a16="http://schemas.microsoft.com/office/drawing/2014/main" id="{597C10E7-A998-325F-3A35-04F3480668E2}"/>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988C9B81-56CD-5CF4-A41B-08A5255A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55D7D390-DDCE-96D2-5CDD-727A21F563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84814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4D6674B-1786-4E05-A8AF-E079348AF96E}"/>
              </a:ext>
            </a:extLst>
          </p:cNvPr>
          <p:cNvSpPr>
            <a:spLocks noGrp="1"/>
          </p:cNvSpPr>
          <p:nvPr>
            <p:ph idx="1"/>
          </p:nvPr>
        </p:nvSpPr>
        <p:spPr>
          <a:xfrm>
            <a:off x="6096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E88447E3-85E3-44D1-BE52-0C947D314F6E}"/>
              </a:ext>
            </a:extLst>
          </p:cNvPr>
          <p:cNvSpPr>
            <a:spLocks noGrp="1"/>
          </p:cNvSpPr>
          <p:nvPr>
            <p:ph idx="10"/>
          </p:nvPr>
        </p:nvSpPr>
        <p:spPr>
          <a:xfrm>
            <a:off x="60198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Tytuł 3">
            <a:extLst>
              <a:ext uri="{FF2B5EF4-FFF2-40B4-BE49-F238E27FC236}">
                <a16:creationId xmlns:a16="http://schemas.microsoft.com/office/drawing/2014/main" id="{C49E9769-1588-4F8B-9840-103F42AE79B1}"/>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80101252-CC5B-90A9-76CA-89E00CEDF641}"/>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FB90134-F576-3ED1-3C12-221BFC86FC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FB13F33A-286C-C912-ED1C-EE91AB1CD8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409200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F79EF88-0D14-44C5-95DD-FD4BDA8BD4CB}"/>
              </a:ext>
            </a:extLst>
          </p:cNvPr>
          <p:cNvSpPr txBox="1">
            <a:spLocks/>
          </p:cNvSpPr>
          <p:nvPr userDrawn="1"/>
        </p:nvSpPr>
        <p:spPr>
          <a:xfrm>
            <a:off x="609601" y="1252901"/>
            <a:ext cx="5105400"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r>
              <a:rPr lang="en-US" sz="2800" b="1" dirty="0">
                <a:solidFill>
                  <a:schemeClr val="tx2"/>
                </a:solidFill>
                <a:latin typeface="Arial" panose="020B0604020202020204" pitchFamily="34" charset="0"/>
                <a:cs typeface="Arial" panose="020B0604020202020204" pitchFamily="34" charset="0"/>
              </a:rPr>
              <a:t>Click to edit Master title style</a:t>
            </a:r>
          </a:p>
        </p:txBody>
      </p:sp>
      <p:sp>
        <p:nvSpPr>
          <p:cNvPr id="10" name="Title 1">
            <a:extLst>
              <a:ext uri="{FF2B5EF4-FFF2-40B4-BE49-F238E27FC236}">
                <a16:creationId xmlns:a16="http://schemas.microsoft.com/office/drawing/2014/main" id="{D2258BBE-7AF6-480D-9B5E-BD8787F5F362}"/>
              </a:ext>
            </a:extLst>
          </p:cNvPr>
          <p:cNvSpPr txBox="1">
            <a:spLocks/>
          </p:cNvSpPr>
          <p:nvPr userDrawn="1"/>
        </p:nvSpPr>
        <p:spPr>
          <a:xfrm>
            <a:off x="5994401" y="1252901"/>
            <a:ext cx="5130799"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gn="l" rtl="0" eaLnBrk="1" fontAlgn="base" hangingPunct="1">
              <a:lnSpc>
                <a:spcPts val="4600"/>
              </a:lnSpc>
              <a:spcBef>
                <a:spcPct val="0"/>
              </a:spcBef>
              <a:spcAft>
                <a:spcPct val="0"/>
              </a:spcAft>
            </a:pPr>
            <a:r>
              <a:rPr lang="en-US" sz="2800" b="1" kern="1200" spc="-100" baseline="0" dirty="0">
                <a:solidFill>
                  <a:schemeClr val="tx2"/>
                </a:solidFill>
                <a:latin typeface="Arial" panose="020B0604020202020204" pitchFamily="34" charset="0"/>
                <a:ea typeface="+mj-ea"/>
                <a:cs typeface="Arial" panose="020B0604020202020204" pitchFamily="34" charset="0"/>
              </a:rPr>
              <a:t>Click to edit Master title style</a:t>
            </a:r>
          </a:p>
        </p:txBody>
      </p:sp>
      <p:sp>
        <p:nvSpPr>
          <p:cNvPr id="15" name="Tytuł 3">
            <a:extLst>
              <a:ext uri="{FF2B5EF4-FFF2-40B4-BE49-F238E27FC236}">
                <a16:creationId xmlns:a16="http://schemas.microsoft.com/office/drawing/2014/main" id="{50B8888E-9D9C-4AAE-8AE1-93023477AA9D}"/>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16" name="Content Placeholder 2">
            <a:extLst>
              <a:ext uri="{FF2B5EF4-FFF2-40B4-BE49-F238E27FC236}">
                <a16:creationId xmlns:a16="http://schemas.microsoft.com/office/drawing/2014/main" id="{C3FE002C-AFB5-4CF5-81BC-766EA5346A68}"/>
              </a:ext>
            </a:extLst>
          </p:cNvPr>
          <p:cNvSpPr>
            <a:spLocks noGrp="1"/>
          </p:cNvSpPr>
          <p:nvPr>
            <p:ph idx="1"/>
          </p:nvPr>
        </p:nvSpPr>
        <p:spPr>
          <a:xfrm>
            <a:off x="609600" y="1973580"/>
            <a:ext cx="5105400" cy="374142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A1A398D2-66AE-4633-AA8A-C10308375BDF}"/>
              </a:ext>
            </a:extLst>
          </p:cNvPr>
          <p:cNvSpPr>
            <a:spLocks noGrp="1"/>
          </p:cNvSpPr>
          <p:nvPr>
            <p:ph idx="10"/>
          </p:nvPr>
        </p:nvSpPr>
        <p:spPr>
          <a:xfrm>
            <a:off x="6019800" y="1973580"/>
            <a:ext cx="5105400" cy="3741420"/>
          </a:xfrm>
          <a:prstGeom prst="rect">
            <a:avLst/>
          </a:prstGeom>
        </p:spPr>
        <p:txBody>
          <a:bodyPr/>
          <a:lstStyle>
            <a:lvl1pPr>
              <a:defRPr lang="en-US" sz="2800" dirty="0">
                <a:solidFill>
                  <a:schemeClr val="accent5"/>
                </a:solidFill>
                <a:latin typeface="Arial" panose="020B0604020202020204" pitchFamily="34" charset="0"/>
                <a:cs typeface="Arial" panose="020B0604020202020204" pitchFamily="34" charset="0"/>
              </a:defRPr>
            </a:lvl1pPr>
            <a:lvl2pPr>
              <a:defRPr lang="en-US" sz="2400" dirty="0">
                <a:solidFill>
                  <a:schemeClr val="accent5"/>
                </a:solidFill>
                <a:latin typeface="Arial" panose="020B0604020202020204" pitchFamily="34" charset="0"/>
                <a:cs typeface="Arial" panose="020B0604020202020204" pitchFamily="34" charset="0"/>
              </a:defRPr>
            </a:lvl2pPr>
            <a:lvl3pPr>
              <a:defRPr lang="en-US" sz="2000" dirty="0">
                <a:solidFill>
                  <a:schemeClr val="accent5"/>
                </a:solidFill>
                <a:latin typeface="Arial" panose="020B0604020202020204" pitchFamily="34" charset="0"/>
                <a:cs typeface="Arial" panose="020B0604020202020204" pitchFamily="34" charset="0"/>
              </a:defRPr>
            </a:lvl3pPr>
          </a:lstStyle>
          <a:p>
            <a:pPr lvl="0">
              <a:buClr>
                <a:schemeClr val="tx2"/>
              </a:buClr>
              <a:buFont typeface="Arial" panose="020B0604020202020204" pitchFamily="34" charset="0"/>
              <a:buChar char="•"/>
            </a:pPr>
            <a:r>
              <a:rPr lang="en-US" dirty="0"/>
              <a:t>Edit Master text styles</a:t>
            </a:r>
          </a:p>
          <a:p>
            <a:pPr lvl="1">
              <a:buClr>
                <a:schemeClr val="tx2"/>
              </a:buClr>
              <a:buFont typeface="Arial" panose="020B0604020202020204" pitchFamily="34" charset="0"/>
              <a:buChar char="•"/>
            </a:pPr>
            <a:r>
              <a:rPr lang="en-US" dirty="0"/>
              <a:t>Second level</a:t>
            </a:r>
          </a:p>
          <a:p>
            <a:pPr lvl="2">
              <a:buClr>
                <a:schemeClr val="tx2"/>
              </a:buClr>
              <a:buFont typeface="Arial" panose="020B0604020202020204" pitchFamily="34" charset="0"/>
              <a:buChar char="•"/>
            </a:pPr>
            <a:r>
              <a:rPr lang="en-US" dirty="0"/>
              <a:t>Third level</a:t>
            </a:r>
          </a:p>
        </p:txBody>
      </p:sp>
      <p:sp>
        <p:nvSpPr>
          <p:cNvPr id="5" name="Prostokąt 4">
            <a:extLst>
              <a:ext uri="{FF2B5EF4-FFF2-40B4-BE49-F238E27FC236}">
                <a16:creationId xmlns:a16="http://schemas.microsoft.com/office/drawing/2014/main" id="{964DECC4-ADBA-5F03-7034-FCED912A302B}"/>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820C18EE-369A-924E-C1FB-9866925CF3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A1C4B9A9-132F-BBBA-02CB-5DADE5F42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1585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FEFD2A3-EF5F-4F56-B60D-483AD163C67D}"/>
              </a:ext>
            </a:extLst>
          </p:cNvPr>
          <p:cNvSpPr>
            <a:spLocks noGrp="1"/>
          </p:cNvSpPr>
          <p:nvPr>
            <p:ph idx="1" hasCustomPrompt="1"/>
          </p:nvPr>
        </p:nvSpPr>
        <p:spPr>
          <a:xfrm>
            <a:off x="609600" y="1516380"/>
            <a:ext cx="11074400" cy="4267200"/>
          </a:xfrm>
          <a:prstGeom prst="rect">
            <a:avLst/>
          </a:prstGeom>
        </p:spPr>
        <p:txBody>
          <a:bodyPr/>
          <a:lstStyle>
            <a:lvl1pPr marL="115887" indent="0">
              <a:buClr>
                <a:srgbClr val="2D94E0"/>
              </a:buClr>
              <a:buFont typeface="Arial" panose="020B0604020202020204" pitchFamily="34" charset="0"/>
              <a:buNone/>
              <a:defRPr sz="2000">
                <a:solidFill>
                  <a:schemeClr val="accent5"/>
                </a:solidFill>
                <a:latin typeface="Arial" panose="020B0604020202020204" pitchFamily="34" charset="0"/>
                <a:cs typeface="Arial" panose="020B0604020202020204" pitchFamily="34" charset="0"/>
              </a:defRPr>
            </a:lvl1pPr>
            <a:lvl2pPr marL="568325" indent="0">
              <a:buClr>
                <a:srgbClr val="2D94E0"/>
              </a:buClr>
              <a:buFont typeface="Arial" panose="020B0604020202020204" pitchFamily="34" charset="0"/>
              <a:buNone/>
              <a:defRPr>
                <a:solidFill>
                  <a:srgbClr val="232323"/>
                </a:solidFill>
                <a:latin typeface="Franklin Gothic Book" panose="020B0503020102020204" pitchFamily="34" charset="0"/>
              </a:defRPr>
            </a:lvl2pPr>
            <a:lvl3pPr marL="914400" indent="0">
              <a:buClr>
                <a:srgbClr val="2D94E0"/>
              </a:buClr>
              <a:buFont typeface="Arial" panose="020B0604020202020204" pitchFamily="34" charset="0"/>
              <a:buNone/>
              <a:defRPr>
                <a:solidFill>
                  <a:srgbClr val="232323"/>
                </a:solidFill>
                <a:latin typeface="Franklin Gothic Book" panose="020B0503020102020204" pitchFamily="34" charset="0"/>
              </a:defRPr>
            </a:lvl3pPr>
          </a:lstStyle>
          <a:p>
            <a:pPr lvl="0"/>
            <a:r>
              <a:rPr lang="pl-PL" dirty="0" err="1"/>
              <a:t>Paragraph</a:t>
            </a:r>
            <a:r>
              <a:rPr lang="pl-PL" dirty="0"/>
              <a:t> </a:t>
            </a:r>
            <a:r>
              <a:rPr lang="pl-PL" dirty="0" err="1"/>
              <a:t>text</a:t>
            </a:r>
            <a:endParaRPr lang="en-US" dirty="0"/>
          </a:p>
        </p:txBody>
      </p:sp>
      <p:sp>
        <p:nvSpPr>
          <p:cNvPr id="12" name="Tytuł 3">
            <a:extLst>
              <a:ext uri="{FF2B5EF4-FFF2-40B4-BE49-F238E27FC236}">
                <a16:creationId xmlns:a16="http://schemas.microsoft.com/office/drawing/2014/main" id="{540A7C48-B8F6-4A41-817E-C7AD1B695633}"/>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4E6039E8-12CC-53F6-104A-4876DFB4FA03}"/>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9BB9AA7-0B64-0F71-CD5B-05252D421D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6772155D-74D0-333E-8BD8-1E0FB25E4C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09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ytuł 3">
            <a:extLst>
              <a:ext uri="{FF2B5EF4-FFF2-40B4-BE49-F238E27FC236}">
                <a16:creationId xmlns:a16="http://schemas.microsoft.com/office/drawing/2014/main" id="{26936C94-584A-4267-8BBC-4B7B7E1A5418}"/>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FD1F236D-17E6-7B7E-D57F-2C24AA1E4E0E}"/>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D248778B-89EF-05C8-7888-80049A15D3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98846FC3-C6F2-5271-044D-A870B95C9F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20032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Rectangle 1"/>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6F427728-C202-40A1-9A19-01DEF9845B3E}"/>
              </a:ext>
            </a:extLst>
          </p:cNvPr>
          <p:cNvSpPr>
            <a:spLocks noGrp="1"/>
          </p:cNvSpPr>
          <p:nvPr>
            <p:ph type="title" hasCustomPrompt="1"/>
          </p:nvPr>
        </p:nvSpPr>
        <p:spPr>
          <a:xfrm>
            <a:off x="0" y="2766060"/>
            <a:ext cx="12192000" cy="1143000"/>
          </a:xfrm>
          <a:prstGeom prst="rect">
            <a:avLst/>
          </a:prstGeom>
        </p:spPr>
        <p:txBody>
          <a:bodyPr/>
          <a:lstStyle>
            <a:lvl1pPr>
              <a:defRPr lang="pl-PL" sz="4000" b="1" kern="1200" spc="0" baseline="0" dirty="0" err="1">
                <a:solidFill>
                  <a:schemeClr val="tx1"/>
                </a:solidFill>
                <a:latin typeface="Arial" panose="020B0604020202020204" pitchFamily="34" charset="0"/>
                <a:ea typeface="+mj-ea"/>
                <a:cs typeface="Arial" panose="020B0604020202020204" pitchFamily="34" charset="0"/>
              </a:defRPr>
            </a:lvl1pPr>
          </a:lstStyle>
          <a:p>
            <a:pPr algn="ctr"/>
            <a:r>
              <a:rPr lang="pl-PL" sz="5400" dirty="0" err="1"/>
              <a:t>Questions</a:t>
            </a:r>
            <a:r>
              <a:rPr lang="pl-PL" sz="5400" dirty="0"/>
              <a:t>?</a:t>
            </a:r>
            <a:endParaRPr lang="en-US" sz="5400" dirty="0"/>
          </a:p>
        </p:txBody>
      </p:sp>
      <p:sp>
        <p:nvSpPr>
          <p:cNvPr id="7" name="Prostokąt 4">
            <a:extLst>
              <a:ext uri="{FF2B5EF4-FFF2-40B4-BE49-F238E27FC236}">
                <a16:creationId xmlns:a16="http://schemas.microsoft.com/office/drawing/2014/main" id="{D95334B8-4CEF-DDD4-6DFA-9DE5B016FBA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Graphic 7">
            <a:extLst>
              <a:ext uri="{FF2B5EF4-FFF2-40B4-BE49-F238E27FC236}">
                <a16:creationId xmlns:a16="http://schemas.microsoft.com/office/drawing/2014/main" id="{655F379E-C976-0164-8807-99279A72FC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9" name="Graphic 8">
            <a:extLst>
              <a:ext uri="{FF2B5EF4-FFF2-40B4-BE49-F238E27FC236}">
                <a16:creationId xmlns:a16="http://schemas.microsoft.com/office/drawing/2014/main" id="{9B84904E-69A9-5E73-B6DE-32F97CD9C5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8521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4" name="Rectangle 3"/>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rostokąt 5">
            <a:extLst>
              <a:ext uri="{FF2B5EF4-FFF2-40B4-BE49-F238E27FC236}">
                <a16:creationId xmlns:a16="http://schemas.microsoft.com/office/drawing/2014/main" id="{E39114BA-10F2-4096-95CF-78276C49245A}"/>
              </a:ext>
            </a:extLst>
          </p:cNvPr>
          <p:cNvSpPr/>
          <p:nvPr userDrawn="1"/>
        </p:nvSpPr>
        <p:spPr>
          <a:xfrm>
            <a:off x="-2569" y="-1"/>
            <a:ext cx="12194569" cy="6240779"/>
          </a:xfrm>
          <a:prstGeom prst="rect">
            <a:avLst/>
          </a:prstGeom>
          <a:solidFill>
            <a:srgbClr val="165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itle 1">
            <a:extLst>
              <a:ext uri="{FF2B5EF4-FFF2-40B4-BE49-F238E27FC236}">
                <a16:creationId xmlns:a16="http://schemas.microsoft.com/office/drawing/2014/main" id="{F458DA13-EA99-4F89-ADC6-B207C3B4B710}"/>
              </a:ext>
            </a:extLst>
          </p:cNvPr>
          <p:cNvSpPr>
            <a:spLocks noGrp="1"/>
          </p:cNvSpPr>
          <p:nvPr>
            <p:ph type="title" hasCustomPrompt="1"/>
          </p:nvPr>
        </p:nvSpPr>
        <p:spPr>
          <a:xfrm>
            <a:off x="0" y="2548888"/>
            <a:ext cx="12192000" cy="1143000"/>
          </a:xfrm>
          <a:prstGeom prst="rect">
            <a:avLst/>
          </a:prstGeom>
        </p:spPr>
        <p:txBody>
          <a:bodyPr anchor="ctr"/>
          <a:lstStyle>
            <a:lvl1pPr>
              <a:defRPr sz="4800" b="1">
                <a:solidFill>
                  <a:schemeClr val="bg1"/>
                </a:solidFill>
                <a:latin typeface="Franklin Gothic Book" panose="020B0503020102020204" pitchFamily="34" charset="0"/>
              </a:defRPr>
            </a:lvl1pPr>
          </a:lstStyle>
          <a:p>
            <a:pPr algn="ctr"/>
            <a:r>
              <a:rPr lang="pl-PL" sz="5400" dirty="0" err="1"/>
              <a:t>Thank</a:t>
            </a:r>
            <a:r>
              <a:rPr lang="pl-PL" sz="5400" dirty="0"/>
              <a:t> </a:t>
            </a:r>
            <a:r>
              <a:rPr lang="pl-PL" sz="5400" dirty="0" err="1"/>
              <a:t>you</a:t>
            </a:r>
            <a:r>
              <a:rPr lang="pl-PL" sz="5400" dirty="0"/>
              <a:t>!</a:t>
            </a:r>
            <a:endParaRPr lang="en-US" sz="5400" dirty="0"/>
          </a:p>
        </p:txBody>
      </p:sp>
      <p:sp>
        <p:nvSpPr>
          <p:cNvPr id="8" name="Prostokąt 4">
            <a:extLst>
              <a:ext uri="{FF2B5EF4-FFF2-40B4-BE49-F238E27FC236}">
                <a16:creationId xmlns:a16="http://schemas.microsoft.com/office/drawing/2014/main" id="{5CA29A22-A717-B782-5ABE-74B9494D67EC}"/>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E15C7E6E-A4A0-6C9F-3F36-2E80E9A19D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93CFB0C1-E036-BCB0-9482-3C74BF4933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74003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D636C56-CF56-46B4-B915-1F48CB625B33}"/>
              </a:ext>
            </a:extLst>
          </p:cNvPr>
          <p:cNvSpPr>
            <a:spLocks noGrp="1"/>
          </p:cNvSpPr>
          <p:nvPr>
            <p:ph type="ftr" sz="quarter" idx="11"/>
          </p:nvPr>
        </p:nvSpPr>
        <p:spPr>
          <a:xfrm>
            <a:off x="0" y="6049108"/>
            <a:ext cx="12192000" cy="808892"/>
          </a:xfrm>
          <a:solidFill>
            <a:schemeClr val="bg1"/>
          </a:solidFill>
        </p:spPr>
        <p:txBody>
          <a:bodyPr/>
          <a:lstStyle/>
          <a:p>
            <a:endParaRPr lang="en-US"/>
          </a:p>
        </p:txBody>
      </p:sp>
      <p:sp>
        <p:nvSpPr>
          <p:cNvPr id="10" name="Prostokąt 12">
            <a:extLst>
              <a:ext uri="{FF2B5EF4-FFF2-40B4-BE49-F238E27FC236}">
                <a16:creationId xmlns:a16="http://schemas.microsoft.com/office/drawing/2014/main" id="{8953DDC3-D472-4EED-857C-CDCDCFA36FDC}"/>
              </a:ext>
            </a:extLst>
          </p:cNvPr>
          <p:cNvSpPr/>
          <p:nvPr userDrawn="1"/>
        </p:nvSpPr>
        <p:spPr>
          <a:xfrm flipV="1">
            <a:off x="792481" y="6086651"/>
            <a:ext cx="8813873" cy="771349"/>
          </a:xfrm>
          <a:prstGeom prst="rect">
            <a:avLst/>
          </a:prstGeom>
          <a:solidFill>
            <a:srgbClr val="084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11" name="Obraz 7">
            <a:extLst>
              <a:ext uri="{FF2B5EF4-FFF2-40B4-BE49-F238E27FC236}">
                <a16:creationId xmlns:a16="http://schemas.microsoft.com/office/drawing/2014/main" id="{76FEDB53-27D1-45DC-A296-C5EC2AC54A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9496" y="6240918"/>
            <a:ext cx="1902423" cy="488933"/>
          </a:xfrm>
          <a:prstGeom prst="rect">
            <a:avLst/>
          </a:prstGeom>
        </p:spPr>
      </p:pic>
      <p:pic>
        <p:nvPicPr>
          <p:cNvPr id="12" name="Graphic 11">
            <a:extLst>
              <a:ext uri="{FF2B5EF4-FFF2-40B4-BE49-F238E27FC236}">
                <a16:creationId xmlns:a16="http://schemas.microsoft.com/office/drawing/2014/main" id="{513D8C32-8896-41F8-9C1C-6C2D7EDA31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28555" y="6166103"/>
            <a:ext cx="2245772" cy="488933"/>
          </a:xfrm>
          <a:prstGeom prst="rect">
            <a:avLst/>
          </a:prstGeom>
        </p:spPr>
      </p:pic>
    </p:spTree>
    <p:extLst>
      <p:ext uri="{BB962C8B-B14F-4D97-AF65-F5344CB8AC3E}">
        <p14:creationId xmlns:p14="http://schemas.microsoft.com/office/powerpoint/2010/main" val="153579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36" r:id="rId1"/>
    <p:sldLayoutId id="2147483916" r:id="rId2"/>
    <p:sldLayoutId id="2147483931" r:id="rId3"/>
    <p:sldLayoutId id="2147483932" r:id="rId4"/>
    <p:sldLayoutId id="2147483927" r:id="rId5"/>
    <p:sldLayoutId id="2147483935" r:id="rId6"/>
    <p:sldLayoutId id="2147483917" r:id="rId7"/>
    <p:sldLayoutId id="2147483934" r:id="rId8"/>
    <p:sldLayoutId id="2147483933" r:id="rId9"/>
    <p:sldLayoutId id="2147483929" r:id="rId10"/>
    <p:sldLayoutId id="2147483930" r:id="rId11"/>
    <p:sldLayoutId id="2147483905" r:id="rId12"/>
    <p:sldLayoutId id="2147483925" r:id="rId13"/>
    <p:sldLayoutId id="2147483924" r:id="rId14"/>
    <p:sldLayoutId id="2147483928"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fontAlgn="base" hangingPunct="1">
        <a:lnSpc>
          <a:spcPts val="4600"/>
        </a:lnSpc>
        <a:spcBef>
          <a:spcPct val="0"/>
        </a:spcBef>
        <a:spcAft>
          <a:spcPct val="0"/>
        </a:spcAft>
        <a:defRPr sz="4500" kern="1200" spc="-100" baseline="0">
          <a:solidFill>
            <a:srgbClr val="003478"/>
          </a:solidFill>
          <a:latin typeface="+mj-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p:titleStyle>
    <p:bodyStyle>
      <a:lvl1pPr marL="568325" indent="-452438" algn="l" rtl="0" eaLnBrk="1" fontAlgn="base" hangingPunct="1">
        <a:spcBef>
          <a:spcPct val="20000"/>
        </a:spcBef>
        <a:spcAft>
          <a:spcPct val="0"/>
        </a:spcAft>
        <a:buClr>
          <a:schemeClr val="accent1"/>
        </a:buClr>
        <a:buFont typeface="Wingdings" pitchFamily="2" charset="2"/>
        <a:buChar char="§"/>
        <a:defRPr sz="3200" kern="1200">
          <a:solidFill>
            <a:schemeClr val="tx1"/>
          </a:solidFill>
          <a:latin typeface="+mn-lt"/>
          <a:ea typeface="+mn-ea"/>
          <a:cs typeface="+mn-cs"/>
        </a:defRPr>
      </a:lvl1pPr>
      <a:lvl2pPr marL="914400" indent="-346075" algn="l" rtl="0" eaLnBrk="1" fontAlgn="base" hangingPunct="1">
        <a:spcBef>
          <a:spcPct val="20000"/>
        </a:spcBef>
        <a:spcAft>
          <a:spcPct val="0"/>
        </a:spcAft>
        <a:buFont typeface="Calibri" pitchFamily="34" charset="0"/>
        <a:buChar char="−"/>
        <a:defRPr sz="2800" kern="1200">
          <a:solidFill>
            <a:schemeClr val="tx1"/>
          </a:solidFill>
          <a:latin typeface="+mn-lt"/>
          <a:ea typeface="+mn-ea"/>
          <a:cs typeface="+mn-cs"/>
        </a:defRPr>
      </a:lvl2pPr>
      <a:lvl3pPr marL="1260475" indent="-346075" algn="l" defTabSz="1030288" rtl="0" eaLnBrk="1" fontAlgn="base" hangingPunct="1">
        <a:spcBef>
          <a:spcPct val="20000"/>
        </a:spcBef>
        <a:spcAft>
          <a:spcPct val="0"/>
        </a:spcAft>
        <a:buFont typeface="Wingdings" pitchFamily="2" charset="2"/>
        <a:buChar char=""/>
        <a:defRPr sz="2400" kern="1200">
          <a:solidFill>
            <a:schemeClr val="tx1"/>
          </a:solidFill>
          <a:latin typeface="+mn-lt"/>
          <a:ea typeface="+mn-ea"/>
          <a:cs typeface="+mn-cs"/>
        </a:defRPr>
      </a:lvl3pPr>
      <a:lvl4pPr marL="1279525" indent="-228600" algn="l" rtl="0" eaLnBrk="1" fontAlgn="base" hangingPunct="1">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E73B9A-87AC-49F8-99FD-CE78527D3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ADD6DB-026D-44AE-9516-C5E40D8CC0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CAC24-B1E7-4BCA-B5DA-A6FACBBCE1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6D4E3-A13B-43DD-AD0C-5312997FFA11}" type="datetimeFigureOut">
              <a:rPr lang="en-US" smtClean="0"/>
              <a:t>2/12/2025</a:t>
            </a:fld>
            <a:endParaRPr lang="en-US"/>
          </a:p>
        </p:txBody>
      </p:sp>
      <p:sp>
        <p:nvSpPr>
          <p:cNvPr id="5" name="Footer Placeholder 4">
            <a:extLst>
              <a:ext uri="{FF2B5EF4-FFF2-40B4-BE49-F238E27FC236}">
                <a16:creationId xmlns:a16="http://schemas.microsoft.com/office/drawing/2014/main" id="{3439C710-3BB7-49A6-A3F0-DA2A2EA69D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0C88FA-9974-41F9-83C7-3BAB51297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E0EBAE-1EDE-42E2-92BC-1049238F1004}" type="slidenum">
              <a:rPr lang="en-US" smtClean="0"/>
              <a:t>‹#›</a:t>
            </a:fld>
            <a:endParaRPr lang="en-US"/>
          </a:p>
        </p:txBody>
      </p:sp>
    </p:spTree>
    <p:extLst>
      <p:ext uri="{BB962C8B-B14F-4D97-AF65-F5344CB8AC3E}">
        <p14:creationId xmlns:p14="http://schemas.microsoft.com/office/powerpoint/2010/main" val="2679122585"/>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www.dreamstime.com/royalty-free-stock-image-balancing-stack-books-head-image16403426" TargetMode="External"/><Relationship Id="rId5" Type="http://schemas.openxmlformats.org/officeDocument/2006/relationships/image" Target="../media/image25.jpg"/><Relationship Id="rId4" Type="http://schemas.openxmlformats.org/officeDocument/2006/relationships/image" Target="../media/image24.sv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courses.lumenlearning.com/suny-finaccounting/chapter/preparing-a-trial-balance/" TargetMode="External"/><Relationship Id="rId5" Type="http://schemas.openxmlformats.org/officeDocument/2006/relationships/image" Target="../media/image26.png"/><Relationship Id="rId4" Type="http://schemas.openxmlformats.org/officeDocument/2006/relationships/image" Target="../media/image24.svg"/></Relationships>
</file>

<file path=ppt/slides/_rels/slide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hyperlink" Target="https://lydiaarnold.wordpress.com/2018/12/08/getting-started-with-pedagogic-writi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54.sv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7">
            <a:extLst>
              <a:ext uri="{FF2B5EF4-FFF2-40B4-BE49-F238E27FC236}">
                <a16:creationId xmlns:a16="http://schemas.microsoft.com/office/drawing/2014/main" id="{CFDEBA40-78C5-9665-17DD-E19B6FF21FAC}"/>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D7D151FF-9B94-D456-69C0-4EAD9E9EF2ED}"/>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46AAF94-02DF-0002-99BA-C8929A53F04E}"/>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6A28F6F8-6615-12C4-F0EA-9BBFDB0ADDDE}"/>
              </a:ext>
            </a:extLst>
          </p:cNvPr>
          <p:cNvSpPr/>
          <p:nvPr/>
        </p:nvSpPr>
        <p:spPr>
          <a:xfrm>
            <a:off x="767080" y="549656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246FF5-EF91-E432-0108-86BBC34BF1A9}"/>
              </a:ext>
            </a:extLst>
          </p:cNvPr>
          <p:cNvSpPr txBox="1"/>
          <p:nvPr/>
        </p:nvSpPr>
        <p:spPr>
          <a:xfrm>
            <a:off x="1376680" y="557276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B647C807-EF7F-BEB2-AA34-2BBAAA19B4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920" y="4847128"/>
            <a:ext cx="268432" cy="268432"/>
          </a:xfrm>
          <a:prstGeom prst="rect">
            <a:avLst/>
          </a:prstGeom>
        </p:spPr>
      </p:pic>
      <p:pic>
        <p:nvPicPr>
          <p:cNvPr id="11" name="Graphic 10">
            <a:extLst>
              <a:ext uri="{FF2B5EF4-FFF2-40B4-BE49-F238E27FC236}">
                <a16:creationId xmlns:a16="http://schemas.microsoft.com/office/drawing/2014/main" id="{E479425B-37C4-EF85-6C92-A5676818A9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3909" y="5630984"/>
            <a:ext cx="202915" cy="276702"/>
          </a:xfrm>
          <a:prstGeom prst="rect">
            <a:avLst/>
          </a:prstGeom>
        </p:spPr>
      </p:pic>
      <p:pic>
        <p:nvPicPr>
          <p:cNvPr id="2" name="Picture 1">
            <a:extLst>
              <a:ext uri="{FF2B5EF4-FFF2-40B4-BE49-F238E27FC236}">
                <a16:creationId xmlns:a16="http://schemas.microsoft.com/office/drawing/2014/main" id="{4E5CAAB0-B26E-94E9-0AA6-6A854916BDDB}"/>
              </a:ext>
            </a:extLst>
          </p:cNvPr>
          <p:cNvPicPr>
            <a:picLocks noChangeAspect="1"/>
          </p:cNvPicPr>
          <p:nvPr/>
        </p:nvPicPr>
        <p:blipFill>
          <a:blip r:embed="rId7"/>
          <a:srcRect/>
          <a:stretch/>
        </p:blipFill>
        <p:spPr>
          <a:xfrm>
            <a:off x="5350017" y="2208430"/>
            <a:ext cx="6841983" cy="42782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88083-C335-446C-C0B2-E161C3A0654F}"/>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A8BD354C-E92B-197D-446B-165444094C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1478" y="1828800"/>
            <a:ext cx="2226520" cy="747712"/>
          </a:xfrm>
          <a:prstGeom prst="rect">
            <a:avLst/>
          </a:prstGeom>
        </p:spPr>
      </p:pic>
      <p:sp>
        <p:nvSpPr>
          <p:cNvPr id="12" name="Tytuł 17">
            <a:extLst>
              <a:ext uri="{FF2B5EF4-FFF2-40B4-BE49-F238E27FC236}">
                <a16:creationId xmlns:a16="http://schemas.microsoft.com/office/drawing/2014/main" id="{55948777-5ED2-57C7-009D-D0D8F4648E7F}"/>
              </a:ext>
            </a:extLst>
          </p:cNvPr>
          <p:cNvSpPr txBox="1">
            <a:spLocks/>
          </p:cNvSpPr>
          <p:nvPr/>
        </p:nvSpPr>
        <p:spPr>
          <a:xfrm>
            <a:off x="119929" y="2281912"/>
            <a:ext cx="7681328" cy="3597639"/>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en-US" sz="4000" dirty="0">
                <a:latin typeface="Arial" panose="020B0604020202020204" pitchFamily="34" charset="0"/>
                <a:cs typeface="Arial" panose="020B0604020202020204" pitchFamily="34" charset="0"/>
              </a:rPr>
              <a:t>Keeping Your Books in Order</a:t>
            </a:r>
          </a:p>
          <a:p>
            <a:pPr>
              <a:lnSpc>
                <a:spcPct val="100000"/>
              </a:lnSpc>
            </a:pPr>
            <a:br>
              <a:rPr lang="en-US" sz="1050" dirty="0">
                <a:latin typeface="Arial" panose="020B0604020202020204" pitchFamily="34" charset="0"/>
                <a:cs typeface="Arial" panose="020B0604020202020204" pitchFamily="34" charset="0"/>
              </a:rPr>
            </a:br>
            <a:endParaRPr lang="en-US" sz="1050" dirty="0">
              <a:latin typeface="Arial" panose="020B0604020202020204" pitchFamily="34" charset="0"/>
              <a:cs typeface="Arial" panose="020B0604020202020204" pitchFamily="34" charset="0"/>
            </a:endParaRPr>
          </a:p>
          <a:p>
            <a:pPr>
              <a:lnSpc>
                <a:spcPct val="100000"/>
              </a:lnSpc>
            </a:pPr>
            <a:r>
              <a:rPr lang="en-CA" sz="2800" b="0" dirty="0">
                <a:latin typeface="Arial" panose="020B0604020202020204" pitchFamily="34" charset="0"/>
                <a:cs typeface="Arial" panose="020B0604020202020204" pitchFamily="34" charset="0"/>
              </a:rPr>
              <a:t>          </a:t>
            </a:r>
            <a:r>
              <a:rPr lang="en-CA" sz="3600" b="0" dirty="0">
                <a:latin typeface="Arial" panose="020B0604020202020204" pitchFamily="34" charset="0"/>
                <a:cs typeface="Arial" panose="020B0604020202020204" pitchFamily="34" charset="0"/>
              </a:rPr>
              <a:t>Daily – Monthly – Annual</a:t>
            </a:r>
          </a:p>
          <a:p>
            <a:pPr>
              <a:lnSpc>
                <a:spcPct val="100000"/>
              </a:lnSpc>
            </a:pPr>
            <a:r>
              <a:rPr lang="en-CA" sz="3600" b="0" dirty="0">
                <a:latin typeface="Arial" panose="020B0604020202020204" pitchFamily="34" charset="0"/>
                <a:cs typeface="Arial" panose="020B0604020202020204" pitchFamily="34" charset="0"/>
              </a:rPr>
              <a:t>		Reconciliations</a:t>
            </a: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p:txBody>
      </p:sp>
      <p:pic>
        <p:nvPicPr>
          <p:cNvPr id="3" name="Picture 2" descr="A person with a stack of books on his head&#10;&#10;Description automatically generated">
            <a:extLst>
              <a:ext uri="{FF2B5EF4-FFF2-40B4-BE49-F238E27FC236}">
                <a16:creationId xmlns:a16="http://schemas.microsoft.com/office/drawing/2014/main" id="{DB615E8F-BBF9-1A2B-ECDF-C8493F44CEF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5267"/>
          <a:stretch/>
        </p:blipFill>
        <p:spPr>
          <a:xfrm>
            <a:off x="7801257" y="1"/>
            <a:ext cx="4390743" cy="6858000"/>
          </a:xfrm>
          <a:prstGeom prst="rect">
            <a:avLst/>
          </a:prstGeom>
        </p:spPr>
      </p:pic>
    </p:spTree>
    <p:extLst>
      <p:ext uri="{BB962C8B-B14F-4D97-AF65-F5344CB8AC3E}">
        <p14:creationId xmlns:p14="http://schemas.microsoft.com/office/powerpoint/2010/main" val="2580546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88083-C335-446C-C0B2-E161C3A0654F}"/>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A8BD354C-E92B-197D-446B-165444094C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1478" y="1828800"/>
            <a:ext cx="2226520" cy="747712"/>
          </a:xfrm>
          <a:prstGeom prst="rect">
            <a:avLst/>
          </a:prstGeom>
        </p:spPr>
      </p:pic>
      <p:sp>
        <p:nvSpPr>
          <p:cNvPr id="12" name="Tytuł 17">
            <a:extLst>
              <a:ext uri="{FF2B5EF4-FFF2-40B4-BE49-F238E27FC236}">
                <a16:creationId xmlns:a16="http://schemas.microsoft.com/office/drawing/2014/main" id="{55948777-5ED2-57C7-009D-D0D8F4648E7F}"/>
              </a:ext>
            </a:extLst>
          </p:cNvPr>
          <p:cNvSpPr txBox="1">
            <a:spLocks/>
          </p:cNvSpPr>
          <p:nvPr/>
        </p:nvSpPr>
        <p:spPr>
          <a:xfrm>
            <a:off x="119929" y="2370667"/>
            <a:ext cx="6111538" cy="4152657"/>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en-US" sz="4000" dirty="0">
                <a:latin typeface="Arial" panose="020B0604020202020204" pitchFamily="34" charset="0"/>
                <a:cs typeface="Arial" panose="020B0604020202020204" pitchFamily="34" charset="0"/>
              </a:rPr>
              <a:t>   Keeping Your Books</a:t>
            </a:r>
          </a:p>
          <a:p>
            <a:pPr>
              <a:lnSpc>
                <a:spcPct val="100000"/>
              </a:lnSpc>
            </a:pPr>
            <a:r>
              <a:rPr lang="en-US" sz="4000" dirty="0">
                <a:latin typeface="Arial" panose="020B0604020202020204" pitchFamily="34" charset="0"/>
                <a:cs typeface="Arial" panose="020B0604020202020204" pitchFamily="34" charset="0"/>
              </a:rPr>
              <a:t>             in Order</a:t>
            </a:r>
          </a:p>
          <a:p>
            <a:pPr>
              <a:lnSpc>
                <a:spcPct val="100000"/>
              </a:lnSpc>
            </a:pPr>
            <a:br>
              <a:rPr lang="en-US" sz="1050" dirty="0">
                <a:latin typeface="Arial" panose="020B0604020202020204" pitchFamily="34" charset="0"/>
                <a:cs typeface="Arial" panose="020B0604020202020204" pitchFamily="34" charset="0"/>
              </a:rPr>
            </a:br>
            <a:endParaRPr lang="en-US" sz="1050" dirty="0">
              <a:latin typeface="Arial" panose="020B0604020202020204" pitchFamily="34" charset="0"/>
              <a:cs typeface="Arial" panose="020B0604020202020204" pitchFamily="34" charset="0"/>
            </a:endParaRPr>
          </a:p>
          <a:p>
            <a:pPr>
              <a:lnSpc>
                <a:spcPct val="100000"/>
              </a:lnSpc>
            </a:pPr>
            <a:r>
              <a:rPr lang="en-CA" sz="2800" b="0" dirty="0">
                <a:latin typeface="Arial" panose="020B0604020202020204" pitchFamily="34" charset="0"/>
                <a:cs typeface="Arial" panose="020B0604020202020204" pitchFamily="34" charset="0"/>
              </a:rPr>
              <a:t>   </a:t>
            </a:r>
          </a:p>
          <a:p>
            <a:pPr>
              <a:lnSpc>
                <a:spcPct val="100000"/>
              </a:lnSpc>
            </a:pPr>
            <a:r>
              <a:rPr lang="en-CA" sz="2800" b="0" dirty="0">
                <a:latin typeface="Arial" panose="020B0604020202020204" pitchFamily="34" charset="0"/>
                <a:cs typeface="Arial" panose="020B0604020202020204" pitchFamily="34" charset="0"/>
              </a:rPr>
              <a:t>    </a:t>
            </a:r>
            <a:r>
              <a:rPr lang="en-CA" sz="3600" b="0" dirty="0">
                <a:latin typeface="Arial" panose="020B0604020202020204" pitchFamily="34" charset="0"/>
                <a:cs typeface="Arial" panose="020B0604020202020204" pitchFamily="34" charset="0"/>
              </a:rPr>
              <a:t>Daily - Monthly – Annually</a:t>
            </a:r>
          </a:p>
          <a:p>
            <a:pPr>
              <a:lnSpc>
                <a:spcPct val="100000"/>
              </a:lnSpc>
            </a:pPr>
            <a:r>
              <a:rPr lang="en-CA" sz="3600" b="0" dirty="0">
                <a:latin typeface="Arial" panose="020B0604020202020204" pitchFamily="34" charset="0"/>
                <a:cs typeface="Arial" panose="020B0604020202020204" pitchFamily="34" charset="0"/>
              </a:rPr>
              <a:t>	     Reconciliations</a:t>
            </a: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p:txBody>
      </p:sp>
      <p:pic>
        <p:nvPicPr>
          <p:cNvPr id="6" name="Picture 5" descr="A screenshot of a report&#10;&#10;Description automatically generated">
            <a:extLst>
              <a:ext uri="{FF2B5EF4-FFF2-40B4-BE49-F238E27FC236}">
                <a16:creationId xmlns:a16="http://schemas.microsoft.com/office/drawing/2014/main" id="{8B88F967-5F3E-2F09-3C38-09BA44CA70D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943" t="26000" r="31050" b="11181"/>
          <a:stretch/>
        </p:blipFill>
        <p:spPr>
          <a:xfrm>
            <a:off x="6280871" y="1822173"/>
            <a:ext cx="5791200" cy="4872137"/>
          </a:xfrm>
          <a:prstGeom prst="rect">
            <a:avLst/>
          </a:prstGeom>
        </p:spPr>
      </p:pic>
    </p:spTree>
    <p:extLst>
      <p:ext uri="{BB962C8B-B14F-4D97-AF65-F5344CB8AC3E}">
        <p14:creationId xmlns:p14="http://schemas.microsoft.com/office/powerpoint/2010/main" val="356438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3877D0-9C4A-2B8F-3B88-8DB81FFAAD7D}"/>
              </a:ext>
            </a:extLst>
          </p:cNvPr>
          <p:cNvSpPr>
            <a:spLocks noGrp="1"/>
          </p:cNvSpPr>
          <p:nvPr>
            <p:ph type="body" sz="quarter" idx="10"/>
          </p:nvPr>
        </p:nvSpPr>
        <p:spPr>
          <a:xfrm>
            <a:off x="4953000" y="2209800"/>
            <a:ext cx="5105400" cy="609600"/>
          </a:xfrm>
        </p:spPr>
        <p:txBody>
          <a:bodyPr/>
          <a:lstStyle/>
          <a:p>
            <a:r>
              <a:rPr lang="en-US" i="1" dirty="0"/>
              <a:t>Laura Wickard</a:t>
            </a:r>
          </a:p>
        </p:txBody>
      </p:sp>
      <p:sp>
        <p:nvSpPr>
          <p:cNvPr id="4" name="Text Placeholder 3">
            <a:extLst>
              <a:ext uri="{FF2B5EF4-FFF2-40B4-BE49-F238E27FC236}">
                <a16:creationId xmlns:a16="http://schemas.microsoft.com/office/drawing/2014/main" id="{490F61B5-4E20-8614-717C-2CD494721607}"/>
              </a:ext>
            </a:extLst>
          </p:cNvPr>
          <p:cNvSpPr>
            <a:spLocks noGrp="1"/>
          </p:cNvSpPr>
          <p:nvPr>
            <p:ph type="body" sz="quarter" idx="11"/>
          </p:nvPr>
        </p:nvSpPr>
        <p:spPr>
          <a:xfrm>
            <a:off x="4953000" y="3124200"/>
            <a:ext cx="5105400" cy="609600"/>
          </a:xfrm>
        </p:spPr>
        <p:txBody>
          <a:bodyPr/>
          <a:lstStyle/>
          <a:p>
            <a:r>
              <a:rPr lang="en-US" i="1" dirty="0"/>
              <a:t>Implementation Manager</a:t>
            </a:r>
          </a:p>
        </p:txBody>
      </p:sp>
      <p:pic>
        <p:nvPicPr>
          <p:cNvPr id="5" name="Picture 4" descr="A person smiling at the camera&#10;&#10;Description automatically generated">
            <a:extLst>
              <a:ext uri="{FF2B5EF4-FFF2-40B4-BE49-F238E27FC236}">
                <a16:creationId xmlns:a16="http://schemas.microsoft.com/office/drawing/2014/main" id="{A549DAD2-EDA6-560F-F838-5383922D0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3440" y="1418876"/>
            <a:ext cx="2489560" cy="3597749"/>
          </a:xfrm>
          <a:prstGeom prst="rect">
            <a:avLst/>
          </a:prstGeom>
        </p:spPr>
      </p:pic>
    </p:spTree>
    <p:extLst>
      <p:ext uri="{BB962C8B-B14F-4D97-AF65-F5344CB8AC3E}">
        <p14:creationId xmlns:p14="http://schemas.microsoft.com/office/powerpoint/2010/main" val="363272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DD0733-9E31-15B2-001D-D7602A5C53D1}"/>
              </a:ext>
            </a:extLst>
          </p:cNvPr>
          <p:cNvSpPr>
            <a:spLocks noGrp="1"/>
          </p:cNvSpPr>
          <p:nvPr>
            <p:ph type="title"/>
          </p:nvPr>
        </p:nvSpPr>
        <p:spPr>
          <a:xfrm>
            <a:off x="609600" y="365126"/>
            <a:ext cx="11125200" cy="973818"/>
          </a:xfrm>
        </p:spPr>
        <p:txBody>
          <a:bodyPr/>
          <a:lstStyle/>
          <a:p>
            <a:r>
              <a:rPr lang="en-US" dirty="0"/>
              <a:t>Agenda</a:t>
            </a:r>
          </a:p>
        </p:txBody>
      </p:sp>
      <p:sp>
        <p:nvSpPr>
          <p:cNvPr id="7" name="Text Placeholder 2">
            <a:extLst>
              <a:ext uri="{FF2B5EF4-FFF2-40B4-BE49-F238E27FC236}">
                <a16:creationId xmlns:a16="http://schemas.microsoft.com/office/drawing/2014/main" id="{62E37D11-1C2B-EDC6-425F-38DC99DBDFE9}"/>
              </a:ext>
            </a:extLst>
          </p:cNvPr>
          <p:cNvSpPr txBox="1">
            <a:spLocks/>
          </p:cNvSpPr>
          <p:nvPr/>
        </p:nvSpPr>
        <p:spPr>
          <a:xfrm>
            <a:off x="708884" y="2340025"/>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2</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8" name="Text Placeholder 3">
            <a:extLst>
              <a:ext uri="{FF2B5EF4-FFF2-40B4-BE49-F238E27FC236}">
                <a16:creationId xmlns:a16="http://schemas.microsoft.com/office/drawing/2014/main" id="{315CD6F2-A437-D902-A194-4B20DBFD3D61}"/>
              </a:ext>
            </a:extLst>
          </p:cNvPr>
          <p:cNvSpPr txBox="1">
            <a:spLocks/>
          </p:cNvSpPr>
          <p:nvPr/>
        </p:nvSpPr>
        <p:spPr>
          <a:xfrm>
            <a:off x="708884" y="3137349"/>
            <a:ext cx="698400" cy="698400"/>
          </a:xfrm>
          <a:prstGeom prst="roundRect">
            <a:avLst>
              <a:gd name="adj" fmla="val 3938"/>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3</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9" name="Text Placeholder 4">
            <a:extLst>
              <a:ext uri="{FF2B5EF4-FFF2-40B4-BE49-F238E27FC236}">
                <a16:creationId xmlns:a16="http://schemas.microsoft.com/office/drawing/2014/main" id="{EC06BBFE-2C19-6369-458A-124A9693F0E9}"/>
              </a:ext>
            </a:extLst>
          </p:cNvPr>
          <p:cNvSpPr txBox="1">
            <a:spLocks/>
          </p:cNvSpPr>
          <p:nvPr/>
        </p:nvSpPr>
        <p:spPr>
          <a:xfrm>
            <a:off x="708884" y="3942513"/>
            <a:ext cx="698400" cy="698400"/>
          </a:xfrm>
          <a:prstGeom prst="roundRect">
            <a:avLst>
              <a:gd name="adj" fmla="val 4665"/>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4</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11" name="Text Placeholder 5">
            <a:extLst>
              <a:ext uri="{FF2B5EF4-FFF2-40B4-BE49-F238E27FC236}">
                <a16:creationId xmlns:a16="http://schemas.microsoft.com/office/drawing/2014/main" id="{AAED64AF-63F2-0D4D-4D54-92AF22AF3995}"/>
              </a:ext>
            </a:extLst>
          </p:cNvPr>
          <p:cNvSpPr txBox="1">
            <a:spLocks/>
          </p:cNvSpPr>
          <p:nvPr/>
        </p:nvSpPr>
        <p:spPr>
          <a:xfrm>
            <a:off x="708884" y="4767502"/>
            <a:ext cx="698400" cy="698400"/>
          </a:xfrm>
          <a:prstGeom prst="roundRect">
            <a:avLst>
              <a:gd name="adj" fmla="val 6120"/>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5</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 name="Text Placeholder 6">
            <a:extLst>
              <a:ext uri="{FF2B5EF4-FFF2-40B4-BE49-F238E27FC236}">
                <a16:creationId xmlns:a16="http://schemas.microsoft.com/office/drawing/2014/main" id="{607BBCCF-2861-5764-859B-36D69A3E1F24}"/>
              </a:ext>
            </a:extLst>
          </p:cNvPr>
          <p:cNvSpPr txBox="1">
            <a:spLocks/>
          </p:cNvSpPr>
          <p:nvPr/>
        </p:nvSpPr>
        <p:spPr>
          <a:xfrm>
            <a:off x="1524000" y="152369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2000" dirty="0">
                <a:solidFill>
                  <a:schemeClr val="accent5"/>
                </a:solidFill>
                <a:latin typeface="Arial" panose="020B0604020202020204" pitchFamily="34" charset="0"/>
                <a:cs typeface="Arial" panose="020B0604020202020204" pitchFamily="34" charset="0"/>
              </a:rPr>
              <a:t>Daily Routines – Monthly – Weekly Routines</a:t>
            </a:r>
            <a:endParaRPr lang="en-GB" sz="2000" dirty="0">
              <a:solidFill>
                <a:schemeClr val="accent5"/>
              </a:solidFill>
              <a:latin typeface="Arial" panose="020B0604020202020204" pitchFamily="34" charset="0"/>
              <a:cs typeface="Arial" panose="020B0604020202020204" pitchFamily="34" charset="0"/>
            </a:endParaRPr>
          </a:p>
        </p:txBody>
      </p:sp>
      <p:sp>
        <p:nvSpPr>
          <p:cNvPr id="13" name="Text Placeholder 2">
            <a:extLst>
              <a:ext uri="{FF2B5EF4-FFF2-40B4-BE49-F238E27FC236}">
                <a16:creationId xmlns:a16="http://schemas.microsoft.com/office/drawing/2014/main" id="{677E0E32-DC23-B054-5736-88C6AD4B3661}"/>
              </a:ext>
            </a:extLst>
          </p:cNvPr>
          <p:cNvSpPr txBox="1">
            <a:spLocks/>
          </p:cNvSpPr>
          <p:nvPr/>
        </p:nvSpPr>
        <p:spPr>
          <a:xfrm>
            <a:off x="708884" y="1518208"/>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1.</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4" name="Text Placeholder 6">
            <a:extLst>
              <a:ext uri="{FF2B5EF4-FFF2-40B4-BE49-F238E27FC236}">
                <a16:creationId xmlns:a16="http://schemas.microsoft.com/office/drawing/2014/main" id="{CCE71E85-9F83-A1BF-20FE-35A039784491}"/>
              </a:ext>
            </a:extLst>
          </p:cNvPr>
          <p:cNvSpPr txBox="1">
            <a:spLocks/>
          </p:cNvSpPr>
          <p:nvPr/>
        </p:nvSpPr>
        <p:spPr>
          <a:xfrm>
            <a:off x="1523997" y="2340025"/>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2000" dirty="0">
                <a:solidFill>
                  <a:schemeClr val="accent5"/>
                </a:solidFill>
                <a:latin typeface="Arial" panose="020B0604020202020204" pitchFamily="34" charset="0"/>
                <a:cs typeface="Arial" panose="020B0604020202020204" pitchFamily="34" charset="0"/>
              </a:rPr>
              <a:t>Aspen Report Card as a Guide for Reconciling</a:t>
            </a:r>
          </a:p>
        </p:txBody>
      </p:sp>
      <p:sp>
        <p:nvSpPr>
          <p:cNvPr id="15" name="Text Placeholder 6">
            <a:extLst>
              <a:ext uri="{FF2B5EF4-FFF2-40B4-BE49-F238E27FC236}">
                <a16:creationId xmlns:a16="http://schemas.microsoft.com/office/drawing/2014/main" id="{F709EC89-4187-647A-E790-10A214BF581C}"/>
              </a:ext>
            </a:extLst>
          </p:cNvPr>
          <p:cNvSpPr txBox="1">
            <a:spLocks/>
          </p:cNvSpPr>
          <p:nvPr/>
        </p:nvSpPr>
        <p:spPr>
          <a:xfrm>
            <a:off x="1523996" y="313734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2000" dirty="0">
                <a:solidFill>
                  <a:schemeClr val="accent5"/>
                </a:solidFill>
                <a:latin typeface="Arial" panose="020B0604020202020204" pitchFamily="34" charset="0"/>
                <a:cs typeface="Arial" panose="020B0604020202020204" pitchFamily="34" charset="0"/>
              </a:rPr>
              <a:t>Flat Trial Balance w/ Account Lists</a:t>
            </a:r>
          </a:p>
        </p:txBody>
      </p:sp>
      <p:sp>
        <p:nvSpPr>
          <p:cNvPr id="16" name="Text Placeholder 6">
            <a:extLst>
              <a:ext uri="{FF2B5EF4-FFF2-40B4-BE49-F238E27FC236}">
                <a16:creationId xmlns:a16="http://schemas.microsoft.com/office/drawing/2014/main" id="{DD897A1D-5CEE-3D9D-B7B2-0B128A82D1F3}"/>
              </a:ext>
            </a:extLst>
          </p:cNvPr>
          <p:cNvSpPr txBox="1">
            <a:spLocks/>
          </p:cNvSpPr>
          <p:nvPr/>
        </p:nvSpPr>
        <p:spPr>
          <a:xfrm>
            <a:off x="1523997" y="3944397"/>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2000" dirty="0">
                <a:solidFill>
                  <a:schemeClr val="accent5"/>
                </a:solidFill>
                <a:latin typeface="Arial" panose="020B0604020202020204" pitchFamily="34" charset="0"/>
                <a:cs typeface="Arial" panose="020B0604020202020204" pitchFamily="34" charset="0"/>
              </a:rPr>
              <a:t>GL Entry Search Screen Tips</a:t>
            </a:r>
          </a:p>
        </p:txBody>
      </p:sp>
      <p:sp>
        <p:nvSpPr>
          <p:cNvPr id="17" name="Text Placeholder 6">
            <a:extLst>
              <a:ext uri="{FF2B5EF4-FFF2-40B4-BE49-F238E27FC236}">
                <a16:creationId xmlns:a16="http://schemas.microsoft.com/office/drawing/2014/main" id="{9BF81D75-D6D1-82AC-A184-B3D9B33D5465}"/>
              </a:ext>
            </a:extLst>
          </p:cNvPr>
          <p:cNvSpPr txBox="1">
            <a:spLocks/>
          </p:cNvSpPr>
          <p:nvPr/>
        </p:nvSpPr>
        <p:spPr>
          <a:xfrm>
            <a:off x="1523997" y="4767502"/>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2000" dirty="0">
                <a:solidFill>
                  <a:schemeClr val="accent5"/>
                </a:solidFill>
                <a:latin typeface="Arial" panose="020B0604020202020204" pitchFamily="34" charset="0"/>
                <a:cs typeface="Arial" panose="020B0604020202020204" pitchFamily="34" charset="0"/>
              </a:rPr>
              <a:t>Standard Bank Rec / Non-Standard Bank Recs</a:t>
            </a:r>
          </a:p>
        </p:txBody>
      </p:sp>
    </p:spTree>
    <p:extLst>
      <p:ext uri="{BB962C8B-B14F-4D97-AF65-F5344CB8AC3E}">
        <p14:creationId xmlns:p14="http://schemas.microsoft.com/office/powerpoint/2010/main" val="258579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Reconcile Financial Reports</a:t>
            </a:r>
            <a:endParaRPr lang="en-CA" sz="4000" dirty="0"/>
          </a:p>
        </p:txBody>
      </p:sp>
      <p:sp>
        <p:nvSpPr>
          <p:cNvPr id="5" name="TextBox 4">
            <a:extLst>
              <a:ext uri="{FF2B5EF4-FFF2-40B4-BE49-F238E27FC236}">
                <a16:creationId xmlns:a16="http://schemas.microsoft.com/office/drawing/2014/main" id="{D0D5FCB1-0611-4160-B2F3-FD6796386D53}"/>
              </a:ext>
            </a:extLst>
          </p:cNvPr>
          <p:cNvSpPr txBox="1"/>
          <p:nvPr/>
        </p:nvSpPr>
        <p:spPr>
          <a:xfrm>
            <a:off x="944380" y="1325563"/>
            <a:ext cx="9458794" cy="3785652"/>
          </a:xfrm>
          <a:prstGeom prst="rect">
            <a:avLst/>
          </a:prstGeom>
          <a:noFill/>
        </p:spPr>
        <p:txBody>
          <a:bodyPr wrap="square">
            <a:spAutoFit/>
          </a:bodyPr>
          <a:lstStyle/>
          <a:p>
            <a:pPr marL="342900" indent="-342900">
              <a:lnSpc>
                <a:spcPct val="100000"/>
              </a:lnSpc>
              <a:spcAft>
                <a:spcPts val="1800"/>
              </a:spcAft>
              <a:buFont typeface="Arial" panose="020B0604020202020204" pitchFamily="34" charset="0"/>
              <a:buChar char="•"/>
            </a:pPr>
            <a:r>
              <a:rPr lang="en-US" sz="3600" dirty="0">
                <a:solidFill>
                  <a:schemeClr val="tx1">
                    <a:lumMod val="95000"/>
                    <a:lumOff val="5000"/>
                  </a:schemeClr>
                </a:solidFill>
                <a:latin typeface="+mn-lt"/>
              </a:rPr>
              <a:t>Month End Routine</a:t>
            </a:r>
          </a:p>
          <a:p>
            <a:pPr marL="342900" indent="-342900">
              <a:lnSpc>
                <a:spcPct val="100000"/>
              </a:lnSpc>
              <a:spcAft>
                <a:spcPts val="1800"/>
              </a:spcAft>
              <a:buFont typeface="Arial" panose="020B0604020202020204" pitchFamily="34" charset="0"/>
              <a:buChar char="•"/>
            </a:pPr>
            <a:r>
              <a:rPr lang="en-US" sz="3600" dirty="0">
                <a:solidFill>
                  <a:schemeClr val="tx1">
                    <a:lumMod val="95000"/>
                    <a:lumOff val="5000"/>
                  </a:schemeClr>
                </a:solidFill>
                <a:latin typeface="+mn-lt"/>
              </a:rPr>
              <a:t>Standard Workflows to Streamline Processes</a:t>
            </a:r>
          </a:p>
          <a:p>
            <a:pPr marL="342900" indent="-342900">
              <a:lnSpc>
                <a:spcPct val="100000"/>
              </a:lnSpc>
              <a:spcAft>
                <a:spcPts val="1800"/>
              </a:spcAft>
              <a:buFont typeface="Arial" panose="020B0604020202020204" pitchFamily="34" charset="0"/>
              <a:buChar char="•"/>
            </a:pPr>
            <a:r>
              <a:rPr lang="en-US" sz="3600" dirty="0">
                <a:solidFill>
                  <a:schemeClr val="tx1">
                    <a:lumMod val="95000"/>
                    <a:lumOff val="5000"/>
                  </a:schemeClr>
                </a:solidFill>
                <a:latin typeface="+mn-lt"/>
              </a:rPr>
              <a:t>Aspen Report Card as Guideline for Reconciling</a:t>
            </a:r>
          </a:p>
          <a:p>
            <a:pPr marL="342900" indent="-342900">
              <a:lnSpc>
                <a:spcPct val="100000"/>
              </a:lnSpc>
              <a:spcAft>
                <a:spcPts val="1800"/>
              </a:spcAft>
              <a:buFont typeface="Arial" panose="020B0604020202020204" pitchFamily="34" charset="0"/>
              <a:buChar char="•"/>
            </a:pPr>
            <a:r>
              <a:rPr lang="en-US" sz="3600" dirty="0">
                <a:solidFill>
                  <a:schemeClr val="tx1">
                    <a:lumMod val="95000"/>
                    <a:lumOff val="5000"/>
                  </a:schemeClr>
                </a:solidFill>
                <a:latin typeface="+mn-lt"/>
                <a:ea typeface="ＭＳ Ｐゴシック"/>
              </a:rPr>
              <a:t>Flat Trial Balance</a:t>
            </a:r>
          </a:p>
          <a:p>
            <a:pPr marL="342900" indent="-342900">
              <a:lnSpc>
                <a:spcPct val="100000"/>
              </a:lnSpc>
              <a:spcAft>
                <a:spcPts val="1800"/>
              </a:spcAft>
              <a:buFont typeface="Arial" panose="020B0604020202020204" pitchFamily="34" charset="0"/>
              <a:buChar char="•"/>
            </a:pPr>
            <a:r>
              <a:rPr lang="en-US" sz="3600" dirty="0">
                <a:solidFill>
                  <a:schemeClr val="tx1">
                    <a:lumMod val="95000"/>
                    <a:lumOff val="5000"/>
                  </a:schemeClr>
                </a:solidFill>
                <a:latin typeface="+mn-lt"/>
                <a:ea typeface="ＭＳ Ｐゴシック"/>
              </a:rPr>
              <a:t>Regular / Non-Standard Use of Bank Rec</a:t>
            </a:r>
          </a:p>
        </p:txBody>
      </p:sp>
    </p:spTree>
    <p:extLst>
      <p:ext uri="{BB962C8B-B14F-4D97-AF65-F5344CB8AC3E}">
        <p14:creationId xmlns:p14="http://schemas.microsoft.com/office/powerpoint/2010/main" val="3390357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13927" y="1325563"/>
            <a:ext cx="10164145" cy="366254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dirty="0">
                <a:latin typeface="+mn-lt"/>
              </a:rPr>
              <a:t>Print Aging &amp; Inventory Value Reports – </a:t>
            </a:r>
            <a:r>
              <a:rPr lang="en-US" sz="2800" dirty="0">
                <a:solidFill>
                  <a:srgbClr val="FF0000"/>
                </a:solidFill>
                <a:latin typeface="+mn-lt"/>
              </a:rPr>
              <a:t>Time Sensitive!</a:t>
            </a:r>
          </a:p>
          <a:p>
            <a:pPr marL="742950" lvl="1" indent="-285750">
              <a:buFont typeface="Arial" panose="020B0604020202020204" pitchFamily="34" charset="0"/>
              <a:buChar char="•"/>
            </a:pPr>
            <a:r>
              <a:rPr lang="en-US" sz="2800" dirty="0">
                <a:latin typeface="+mn-lt"/>
              </a:rPr>
              <a:t>Query Tool for Scheduled Reports</a:t>
            </a:r>
          </a:p>
          <a:p>
            <a:pPr marL="285750" indent="-285750">
              <a:buFont typeface="Arial" panose="020B0604020202020204" pitchFamily="34" charset="0"/>
              <a:buChar char="•"/>
            </a:pPr>
            <a:r>
              <a:rPr lang="en-US" sz="2800" dirty="0">
                <a:latin typeface="+mn-lt"/>
              </a:rPr>
              <a:t>Payable Reports</a:t>
            </a:r>
          </a:p>
          <a:p>
            <a:pPr marL="285750" indent="-285750">
              <a:buFont typeface="Arial" panose="020B0604020202020204" pitchFamily="34" charset="0"/>
              <a:buChar char="•"/>
            </a:pPr>
            <a:r>
              <a:rPr lang="en-US" sz="2800" dirty="0">
                <a:latin typeface="+mn-lt"/>
              </a:rPr>
              <a:t>Reconcile Bank Recs</a:t>
            </a:r>
          </a:p>
          <a:p>
            <a:pPr marL="285750" indent="-285750">
              <a:buFont typeface="Arial" panose="020B0604020202020204" pitchFamily="34" charset="0"/>
              <a:buChar char="•"/>
            </a:pPr>
            <a:r>
              <a:rPr lang="en-US" sz="2800" dirty="0">
                <a:latin typeface="+mn-lt"/>
              </a:rPr>
              <a:t>Review Trial Balance</a:t>
            </a:r>
          </a:p>
          <a:p>
            <a:pPr marL="0" indent="0">
              <a:buNone/>
            </a:pPr>
            <a:r>
              <a:rPr lang="en-US" sz="2800" dirty="0">
                <a:latin typeface="+mn-lt"/>
              </a:rPr>
              <a:t>*** Following are Suggested / Not Required ***</a:t>
            </a:r>
          </a:p>
          <a:p>
            <a:pPr marL="973836" lvl="1" indent="-457200">
              <a:buFont typeface="Arial" panose="020B0604020202020204" pitchFamily="34" charset="0"/>
              <a:buChar char="•"/>
            </a:pPr>
            <a:r>
              <a:rPr lang="en-US" sz="3200" dirty="0">
                <a:latin typeface="+mn-lt"/>
              </a:rPr>
              <a:t>Posting journal entries </a:t>
            </a:r>
          </a:p>
          <a:p>
            <a:pPr marL="973836" lvl="1" indent="-457200">
              <a:buFont typeface="Arial" panose="020B0604020202020204" pitchFamily="34" charset="0"/>
              <a:buChar char="•"/>
            </a:pPr>
            <a:r>
              <a:rPr lang="en-US" sz="3200" dirty="0">
                <a:latin typeface="+mn-lt"/>
              </a:rPr>
              <a:t>Closing the Month </a:t>
            </a:r>
          </a:p>
        </p:txBody>
      </p:sp>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Month End Routine</a:t>
            </a:r>
            <a:endParaRPr lang="en-CA" sz="4000" dirty="0"/>
          </a:p>
        </p:txBody>
      </p:sp>
    </p:spTree>
    <p:extLst>
      <p:ext uri="{BB962C8B-B14F-4D97-AF65-F5344CB8AC3E}">
        <p14:creationId xmlns:p14="http://schemas.microsoft.com/office/powerpoint/2010/main" val="120114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14453" y="1630738"/>
            <a:ext cx="10164145" cy="4431983"/>
          </a:xfrm>
          <a:prstGeom prst="rect">
            <a:avLst/>
          </a:prstGeom>
          <a:noFill/>
        </p:spPr>
        <p:txBody>
          <a:bodyPr wrap="square" lIns="91440" tIns="45720" rIns="91440" bIns="45720" rtlCol="0" anchor="t">
            <a:spAutoFit/>
          </a:bodyPr>
          <a:lstStyle/>
          <a:p>
            <a:pPr marL="342900" indent="-342900">
              <a:lnSpc>
                <a:spcPct val="100000"/>
              </a:lnSpc>
              <a:spcAft>
                <a:spcPts val="1800"/>
              </a:spcAft>
              <a:buFont typeface="Arial" panose="020B0604020202020204" pitchFamily="34" charset="0"/>
              <a:buChar char="•"/>
            </a:pPr>
            <a:r>
              <a:rPr lang="en-US" sz="2800" dirty="0">
                <a:solidFill>
                  <a:schemeClr val="tx1">
                    <a:lumMod val="95000"/>
                    <a:lumOff val="5000"/>
                  </a:schemeClr>
                </a:solidFill>
                <a:latin typeface="+mn-lt"/>
              </a:rPr>
              <a:t>Parts Orders / Receipts – Creates Draft Vouchers</a:t>
            </a:r>
          </a:p>
          <a:p>
            <a:pPr marL="342900" indent="-342900">
              <a:lnSpc>
                <a:spcPct val="100000"/>
              </a:lnSpc>
              <a:spcAft>
                <a:spcPts val="1800"/>
              </a:spcAft>
              <a:buFont typeface="Arial" panose="020B0604020202020204" pitchFamily="34" charset="0"/>
              <a:buChar char="•"/>
            </a:pPr>
            <a:r>
              <a:rPr lang="en-US" sz="2800" dirty="0">
                <a:solidFill>
                  <a:schemeClr val="tx1">
                    <a:lumMod val="95000"/>
                    <a:lumOff val="5000"/>
                  </a:schemeClr>
                </a:solidFill>
                <a:latin typeface="+mn-lt"/>
              </a:rPr>
              <a:t>Unit Orders / Receipts – Creates Draft Vouchers</a:t>
            </a:r>
          </a:p>
          <a:p>
            <a:pPr marL="342900" indent="-342900">
              <a:lnSpc>
                <a:spcPct val="100000"/>
              </a:lnSpc>
              <a:spcAft>
                <a:spcPts val="1800"/>
              </a:spcAft>
              <a:buFont typeface="Arial" panose="020B0604020202020204" pitchFamily="34" charset="0"/>
              <a:buChar char="•"/>
            </a:pPr>
            <a:r>
              <a:rPr lang="en-US" sz="2800" dirty="0">
                <a:solidFill>
                  <a:schemeClr val="tx1">
                    <a:lumMod val="95000"/>
                    <a:lumOff val="5000"/>
                  </a:schemeClr>
                </a:solidFill>
                <a:latin typeface="+mn-lt"/>
              </a:rPr>
              <a:t>Warranty Submission Types</a:t>
            </a:r>
          </a:p>
          <a:p>
            <a:pPr marL="800100" lvl="1" indent="-342900">
              <a:spcAft>
                <a:spcPts val="1800"/>
              </a:spcAft>
              <a:buFont typeface="Arial" panose="020B0604020202020204" pitchFamily="34" charset="0"/>
              <a:buChar char="•"/>
            </a:pPr>
            <a:r>
              <a:rPr lang="en-US" sz="2800" dirty="0">
                <a:solidFill>
                  <a:schemeClr val="tx1">
                    <a:lumMod val="95000"/>
                    <a:lumOff val="5000"/>
                  </a:schemeClr>
                </a:solidFill>
                <a:latin typeface="+mn-lt"/>
              </a:rPr>
              <a:t>Process Warranty ROA &amp; Creates Draft Voucher</a:t>
            </a:r>
            <a:endParaRPr lang="en-US" sz="2800" dirty="0">
              <a:solidFill>
                <a:schemeClr val="tx1">
                  <a:lumMod val="95000"/>
                  <a:lumOff val="5000"/>
                </a:schemeClr>
              </a:solidFill>
              <a:latin typeface="+mn-lt"/>
              <a:ea typeface="ＭＳ Ｐゴシック"/>
            </a:endParaRPr>
          </a:p>
          <a:p>
            <a:pPr marL="457200" indent="-457200">
              <a:lnSpc>
                <a:spcPct val="100000"/>
              </a:lnSpc>
              <a:spcAft>
                <a:spcPts val="1800"/>
              </a:spcAft>
              <a:buFont typeface="Arial" panose="020B0604020202020204" pitchFamily="34" charset="0"/>
              <a:buChar char="•"/>
            </a:pPr>
            <a:r>
              <a:rPr lang="en-US" sz="2800" dirty="0">
                <a:solidFill>
                  <a:schemeClr val="tx1">
                    <a:lumMod val="95000"/>
                    <a:lumOff val="5000"/>
                  </a:schemeClr>
                </a:solidFill>
                <a:latin typeface="+mn-lt"/>
              </a:rPr>
              <a:t>Financial Report Upload</a:t>
            </a:r>
          </a:p>
          <a:p>
            <a:pPr marL="914400" lvl="1" indent="-457200">
              <a:spcAft>
                <a:spcPts val="1800"/>
              </a:spcAft>
              <a:buFont typeface="Arial" panose="020B0604020202020204" pitchFamily="34" charset="0"/>
              <a:buChar char="•"/>
            </a:pPr>
            <a:r>
              <a:rPr lang="en-US" sz="2800" dirty="0">
                <a:solidFill>
                  <a:schemeClr val="tx1">
                    <a:lumMod val="95000"/>
                    <a:lumOff val="5000"/>
                  </a:schemeClr>
                </a:solidFill>
                <a:latin typeface="+mn-lt"/>
                <a:ea typeface="ＭＳ Ｐゴシック" charset="0"/>
              </a:rPr>
              <a:t>Bobcat – CNH – John Deere - Kubota</a:t>
            </a:r>
          </a:p>
          <a:p>
            <a:pPr>
              <a:spcAft>
                <a:spcPts val="1800"/>
              </a:spcAft>
            </a:pPr>
            <a:r>
              <a:rPr lang="en-US" sz="2400" dirty="0">
                <a:solidFill>
                  <a:schemeClr val="tx1">
                    <a:lumMod val="95000"/>
                    <a:lumOff val="5000"/>
                  </a:schemeClr>
                </a:solidFill>
                <a:latin typeface="Myriad Pro" panose="020B0503030403020204"/>
                <a:ea typeface="ＭＳ Ｐゴシック" charset="0"/>
                <a:cs typeface="Arial"/>
              </a:rPr>
              <a:t> </a:t>
            </a:r>
            <a:endParaRPr lang="en-US" sz="2400" dirty="0">
              <a:solidFill>
                <a:schemeClr val="tx1">
                  <a:lumMod val="95000"/>
                  <a:lumOff val="5000"/>
                </a:schemeClr>
              </a:solidFill>
              <a:latin typeface="Myriad Pro"/>
              <a:ea typeface="ＭＳ Ｐゴシック"/>
              <a:cs typeface="Arial"/>
            </a:endParaRPr>
          </a:p>
        </p:txBody>
      </p:sp>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Aspen Workflows</a:t>
            </a:r>
            <a:endParaRPr lang="en-CA" sz="4000" dirty="0"/>
          </a:p>
        </p:txBody>
      </p:sp>
    </p:spTree>
    <p:extLst>
      <p:ext uri="{BB962C8B-B14F-4D97-AF65-F5344CB8AC3E}">
        <p14:creationId xmlns:p14="http://schemas.microsoft.com/office/powerpoint/2010/main" val="609778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Aspen Report Card</a:t>
            </a:r>
            <a:endParaRPr lang="en-CA" sz="4000" dirty="0"/>
          </a:p>
        </p:txBody>
      </p:sp>
      <p:pic>
        <p:nvPicPr>
          <p:cNvPr id="4" name="Picture 3">
            <a:extLst>
              <a:ext uri="{FF2B5EF4-FFF2-40B4-BE49-F238E27FC236}">
                <a16:creationId xmlns:a16="http://schemas.microsoft.com/office/drawing/2014/main" id="{3D82EE6A-ED1E-4914-B1A0-8AB88E274FBA}"/>
              </a:ext>
            </a:extLst>
          </p:cNvPr>
          <p:cNvPicPr>
            <a:picLocks noChangeAspect="1"/>
          </p:cNvPicPr>
          <p:nvPr/>
        </p:nvPicPr>
        <p:blipFill>
          <a:blip r:embed="rId3"/>
          <a:stretch>
            <a:fillRect/>
          </a:stretch>
        </p:blipFill>
        <p:spPr>
          <a:xfrm>
            <a:off x="571888" y="1325563"/>
            <a:ext cx="11048223" cy="3962400"/>
          </a:xfrm>
          <a:prstGeom prst="rect">
            <a:avLst/>
          </a:prstGeom>
        </p:spPr>
      </p:pic>
      <p:sp>
        <p:nvSpPr>
          <p:cNvPr id="5" name="TextBox 4">
            <a:extLst>
              <a:ext uri="{FF2B5EF4-FFF2-40B4-BE49-F238E27FC236}">
                <a16:creationId xmlns:a16="http://schemas.microsoft.com/office/drawing/2014/main" id="{DBDA78AF-F47E-44DA-9ACA-01CF0D10225A}"/>
              </a:ext>
            </a:extLst>
          </p:cNvPr>
          <p:cNvSpPr txBox="1"/>
          <p:nvPr/>
        </p:nvSpPr>
        <p:spPr>
          <a:xfrm>
            <a:off x="2822713" y="5486400"/>
            <a:ext cx="5605670" cy="430887"/>
          </a:xfrm>
          <a:prstGeom prst="rect">
            <a:avLst/>
          </a:prstGeom>
          <a:noFill/>
        </p:spPr>
        <p:txBody>
          <a:bodyPr wrap="square" rtlCol="0">
            <a:spAutoFit/>
          </a:bodyPr>
          <a:lstStyle/>
          <a:p>
            <a:pPr algn="ctr"/>
            <a:r>
              <a:rPr lang="en-US" sz="2200" b="1" dirty="0">
                <a:solidFill>
                  <a:srgbClr val="FF0000"/>
                </a:solidFill>
                <a:latin typeface="+mn-lt"/>
              </a:rPr>
              <a:t>Let’s Look at the Aspen Report Card</a:t>
            </a:r>
          </a:p>
        </p:txBody>
      </p:sp>
    </p:spTree>
    <p:extLst>
      <p:ext uri="{BB962C8B-B14F-4D97-AF65-F5344CB8AC3E}">
        <p14:creationId xmlns:p14="http://schemas.microsoft.com/office/powerpoint/2010/main" val="97966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14453" y="1630738"/>
            <a:ext cx="10164145" cy="461665"/>
          </a:xfrm>
          <a:prstGeom prst="rect">
            <a:avLst/>
          </a:prstGeom>
          <a:noFill/>
        </p:spPr>
        <p:txBody>
          <a:bodyPr wrap="square" lIns="91440" tIns="45720" rIns="91440" bIns="45720" rtlCol="0" anchor="t">
            <a:spAutoFit/>
          </a:bodyPr>
          <a:lstStyle/>
          <a:p>
            <a:pPr marL="342900" indent="-342900">
              <a:spcAft>
                <a:spcPts val="1800"/>
              </a:spcAft>
              <a:buFont typeface="Arial" panose="020B0604020202020204" pitchFamily="34" charset="0"/>
              <a:buChar char="•"/>
            </a:pPr>
            <a:r>
              <a:rPr lang="en-US" sz="2400" dirty="0">
                <a:solidFill>
                  <a:schemeClr val="tx1">
                    <a:lumMod val="95000"/>
                    <a:lumOff val="5000"/>
                  </a:schemeClr>
                </a:solidFill>
                <a:latin typeface="Myriad Pro" panose="020B0503030403020204"/>
                <a:ea typeface="ＭＳ Ｐゴシック" charset="0"/>
                <a:cs typeface="Arial"/>
              </a:rPr>
              <a:t> </a:t>
            </a:r>
            <a:endParaRPr lang="en-US" sz="2400" dirty="0">
              <a:solidFill>
                <a:schemeClr val="tx1">
                  <a:lumMod val="95000"/>
                  <a:lumOff val="5000"/>
                </a:schemeClr>
              </a:solidFill>
              <a:latin typeface="Myriad Pro"/>
              <a:ea typeface="ＭＳ Ｐゴシック"/>
              <a:cs typeface="Arial"/>
            </a:endParaRPr>
          </a:p>
        </p:txBody>
      </p:sp>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Flat Trial Balance</a:t>
            </a:r>
            <a:endParaRPr lang="en-CA" sz="4000" dirty="0"/>
          </a:p>
        </p:txBody>
      </p:sp>
      <p:sp>
        <p:nvSpPr>
          <p:cNvPr id="4" name="TextBox 3">
            <a:extLst>
              <a:ext uri="{FF2B5EF4-FFF2-40B4-BE49-F238E27FC236}">
                <a16:creationId xmlns:a16="http://schemas.microsoft.com/office/drawing/2014/main" id="{B6EE73B7-7173-47AD-83D0-DC2273E2FD23}"/>
              </a:ext>
            </a:extLst>
          </p:cNvPr>
          <p:cNvSpPr txBox="1"/>
          <p:nvPr/>
        </p:nvSpPr>
        <p:spPr>
          <a:xfrm>
            <a:off x="1013927" y="1630738"/>
            <a:ext cx="10164145" cy="2631490"/>
          </a:xfrm>
          <a:prstGeom prst="rect">
            <a:avLst/>
          </a:prstGeom>
          <a:noFill/>
        </p:spPr>
        <p:txBody>
          <a:bodyPr wrap="square" lIns="91440" tIns="45720" rIns="91440" bIns="45720" rtlCol="0" anchor="t">
            <a:spAutoFit/>
          </a:bodyPr>
          <a:lstStyle/>
          <a:p>
            <a:pPr marL="342900" indent="-342900">
              <a:lnSpc>
                <a:spcPct val="100000"/>
              </a:lnSpc>
              <a:spcAft>
                <a:spcPts val="1800"/>
              </a:spcAft>
              <a:buFont typeface="Arial" panose="020B0604020202020204" pitchFamily="34" charset="0"/>
              <a:buChar char="•"/>
            </a:pPr>
            <a:r>
              <a:rPr lang="en-US" sz="3200" dirty="0">
                <a:solidFill>
                  <a:schemeClr val="tx1">
                    <a:lumMod val="95000"/>
                    <a:lumOff val="5000"/>
                  </a:schemeClr>
                </a:solidFill>
                <a:latin typeface="+mn-lt"/>
              </a:rPr>
              <a:t>Check for Account Red/Black Values</a:t>
            </a:r>
          </a:p>
          <a:p>
            <a:pPr marL="342900" indent="-342900">
              <a:lnSpc>
                <a:spcPct val="100000"/>
              </a:lnSpc>
              <a:spcAft>
                <a:spcPts val="1800"/>
              </a:spcAft>
              <a:buFont typeface="Arial" panose="020B0604020202020204" pitchFamily="34" charset="0"/>
              <a:buChar char="•"/>
            </a:pPr>
            <a:r>
              <a:rPr lang="en-US" sz="3200" dirty="0">
                <a:solidFill>
                  <a:schemeClr val="tx1">
                    <a:lumMod val="95000"/>
                    <a:lumOff val="5000"/>
                  </a:schemeClr>
                </a:solidFill>
                <a:latin typeface="+mn-lt"/>
              </a:rPr>
              <a:t>What you see is what it is – Debit &amp; Credit Balances</a:t>
            </a:r>
          </a:p>
          <a:p>
            <a:pPr marL="342900" indent="-342900">
              <a:lnSpc>
                <a:spcPct val="100000"/>
              </a:lnSpc>
              <a:spcAft>
                <a:spcPts val="1800"/>
              </a:spcAft>
              <a:buFont typeface="Arial" panose="020B0604020202020204" pitchFamily="34" charset="0"/>
              <a:buChar char="•"/>
            </a:pPr>
            <a:r>
              <a:rPr lang="en-US" sz="3200" dirty="0">
                <a:solidFill>
                  <a:schemeClr val="tx1">
                    <a:lumMod val="95000"/>
                    <a:lumOff val="5000"/>
                  </a:schemeClr>
                </a:solidFill>
                <a:latin typeface="+mn-lt"/>
              </a:rPr>
              <a:t>Check for Wrong Account Numbers</a:t>
            </a:r>
          </a:p>
          <a:p>
            <a:pPr marL="342900" indent="-342900">
              <a:spcAft>
                <a:spcPts val="1800"/>
              </a:spcAft>
              <a:buFont typeface="Arial" panose="020B0604020202020204" pitchFamily="34" charset="0"/>
              <a:buChar char="•"/>
            </a:pPr>
            <a:endParaRPr lang="en-US" sz="2400" dirty="0">
              <a:solidFill>
                <a:schemeClr val="tx1">
                  <a:lumMod val="95000"/>
                  <a:lumOff val="5000"/>
                </a:schemeClr>
              </a:solidFill>
              <a:latin typeface="Myriad Pro"/>
              <a:ea typeface="ＭＳ Ｐゴシック"/>
              <a:cs typeface="Arial"/>
            </a:endParaRPr>
          </a:p>
        </p:txBody>
      </p:sp>
    </p:spTree>
    <p:extLst>
      <p:ext uri="{BB962C8B-B14F-4D97-AF65-F5344CB8AC3E}">
        <p14:creationId xmlns:p14="http://schemas.microsoft.com/office/powerpoint/2010/main" val="2423976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000" dirty="0"/>
              <a:t>Flat Trial Balance – Negative Parts Acct</a:t>
            </a:r>
            <a:endParaRPr lang="en-CA" sz="4000" dirty="0"/>
          </a:p>
        </p:txBody>
      </p:sp>
      <p:pic>
        <p:nvPicPr>
          <p:cNvPr id="4" name="Picture 3">
            <a:extLst>
              <a:ext uri="{FF2B5EF4-FFF2-40B4-BE49-F238E27FC236}">
                <a16:creationId xmlns:a16="http://schemas.microsoft.com/office/drawing/2014/main" id="{B19AE305-DA88-4F0B-9DBC-A3163832D015}"/>
              </a:ext>
            </a:extLst>
          </p:cNvPr>
          <p:cNvPicPr>
            <a:picLocks noChangeAspect="1"/>
          </p:cNvPicPr>
          <p:nvPr/>
        </p:nvPicPr>
        <p:blipFill>
          <a:blip r:embed="rId3"/>
          <a:stretch>
            <a:fillRect/>
          </a:stretch>
        </p:blipFill>
        <p:spPr>
          <a:xfrm>
            <a:off x="161925" y="1948070"/>
            <a:ext cx="11868150" cy="2562017"/>
          </a:xfrm>
          <a:prstGeom prst="rect">
            <a:avLst/>
          </a:prstGeom>
          <a:ln w="38100">
            <a:solidFill>
              <a:schemeClr val="tx1"/>
            </a:solidFill>
          </a:ln>
        </p:spPr>
      </p:pic>
      <p:cxnSp>
        <p:nvCxnSpPr>
          <p:cNvPr id="5" name="Straight Arrow Connector 4">
            <a:extLst>
              <a:ext uri="{FF2B5EF4-FFF2-40B4-BE49-F238E27FC236}">
                <a16:creationId xmlns:a16="http://schemas.microsoft.com/office/drawing/2014/main" id="{5674C37C-C0EA-4ED3-A5EC-C7C75811C35D}"/>
              </a:ext>
            </a:extLst>
          </p:cNvPr>
          <p:cNvCxnSpPr>
            <a:cxnSpLocks/>
          </p:cNvCxnSpPr>
          <p:nvPr/>
        </p:nvCxnSpPr>
        <p:spPr>
          <a:xfrm>
            <a:off x="10204175" y="2186610"/>
            <a:ext cx="874642" cy="71561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72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5859A5-7F60-4F15-92B4-D6DB43D3530D}"/>
              </a:ext>
            </a:extLst>
          </p:cNvPr>
          <p:cNvPicPr>
            <a:picLocks noChangeAspect="1"/>
          </p:cNvPicPr>
          <p:nvPr/>
        </p:nvPicPr>
        <p:blipFill>
          <a:blip r:embed="rId3"/>
          <a:stretch>
            <a:fillRect/>
          </a:stretch>
        </p:blipFill>
        <p:spPr>
          <a:xfrm>
            <a:off x="189078" y="189804"/>
            <a:ext cx="11813844" cy="5823070"/>
          </a:xfrm>
          <a:prstGeom prst="rect">
            <a:avLst/>
          </a:prstGeom>
        </p:spPr>
      </p:pic>
      <p:sp>
        <p:nvSpPr>
          <p:cNvPr id="3" name="Rectangle 2">
            <a:extLst>
              <a:ext uri="{FF2B5EF4-FFF2-40B4-BE49-F238E27FC236}">
                <a16:creationId xmlns:a16="http://schemas.microsoft.com/office/drawing/2014/main" id="{F0BEF9FA-E3BE-4241-BECA-3C6989084A5B}"/>
              </a:ext>
            </a:extLst>
          </p:cNvPr>
          <p:cNvSpPr/>
          <p:nvPr/>
        </p:nvSpPr>
        <p:spPr>
          <a:xfrm>
            <a:off x="189077" y="5257499"/>
            <a:ext cx="11720485" cy="5198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B0B38178-5422-494F-BA8C-3A70556E6097}"/>
              </a:ext>
            </a:extLst>
          </p:cNvPr>
          <p:cNvCxnSpPr>
            <a:cxnSpLocks/>
          </p:cNvCxnSpPr>
          <p:nvPr/>
        </p:nvCxnSpPr>
        <p:spPr>
          <a:xfrm flipH="1">
            <a:off x="3856383" y="4684344"/>
            <a:ext cx="1179444" cy="78187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94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D0275F-8C37-4B4D-8F3B-DDB41DEA4C28}"/>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ct val="0"/>
              </a:spcBef>
              <a:buNone/>
            </a:pPr>
            <a:r>
              <a:rPr lang="en-US" sz="4000" dirty="0">
                <a:solidFill>
                  <a:srgbClr val="084694"/>
                </a:solidFill>
                <a:latin typeface="Segoe UI Semibold" panose="020B0702040204020203" pitchFamily="34" charset="0"/>
                <a:ea typeface="+mj-ea"/>
                <a:cs typeface="+mj-cs"/>
              </a:rPr>
              <a:t>Non-Standard Bank Recs</a:t>
            </a:r>
            <a:endParaRPr lang="en-CA" sz="4000" dirty="0">
              <a:solidFill>
                <a:srgbClr val="084694"/>
              </a:solidFill>
              <a:latin typeface="Segoe UI Semibold" panose="020B0702040204020203" pitchFamily="34" charset="0"/>
              <a:ea typeface="+mj-ea"/>
              <a:cs typeface="+mj-cs"/>
            </a:endParaRPr>
          </a:p>
        </p:txBody>
      </p:sp>
      <p:pic>
        <p:nvPicPr>
          <p:cNvPr id="3" name="Picture 2">
            <a:extLst>
              <a:ext uri="{FF2B5EF4-FFF2-40B4-BE49-F238E27FC236}">
                <a16:creationId xmlns:a16="http://schemas.microsoft.com/office/drawing/2014/main" id="{F9ADA8E5-7B71-4AC5-8C10-1690153A3E9C}"/>
              </a:ext>
            </a:extLst>
          </p:cNvPr>
          <p:cNvPicPr>
            <a:picLocks noChangeAspect="1"/>
          </p:cNvPicPr>
          <p:nvPr/>
        </p:nvPicPr>
        <p:blipFill>
          <a:blip r:embed="rId3"/>
          <a:stretch>
            <a:fillRect/>
          </a:stretch>
        </p:blipFill>
        <p:spPr>
          <a:xfrm>
            <a:off x="790950" y="1336852"/>
            <a:ext cx="10995274" cy="4346367"/>
          </a:xfrm>
          <a:prstGeom prst="rect">
            <a:avLst/>
          </a:prstGeom>
          <a:ln w="38100">
            <a:solidFill>
              <a:srgbClr val="03477F"/>
            </a:solidFill>
          </a:ln>
        </p:spPr>
      </p:pic>
    </p:spTree>
    <p:extLst>
      <p:ext uri="{BB962C8B-B14F-4D97-AF65-F5344CB8AC3E}">
        <p14:creationId xmlns:p14="http://schemas.microsoft.com/office/powerpoint/2010/main" val="3136674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23D4D5-472E-4883-BEA7-E6A7C9D1714E}"/>
              </a:ext>
            </a:extLst>
          </p:cNvPr>
          <p:cNvPicPr>
            <a:picLocks noChangeAspect="1"/>
          </p:cNvPicPr>
          <p:nvPr/>
        </p:nvPicPr>
        <p:blipFill>
          <a:blip r:embed="rId3"/>
          <a:stretch>
            <a:fillRect/>
          </a:stretch>
        </p:blipFill>
        <p:spPr>
          <a:xfrm>
            <a:off x="867817" y="197846"/>
            <a:ext cx="10104983" cy="5689607"/>
          </a:xfrm>
          <a:prstGeom prst="rect">
            <a:avLst/>
          </a:prstGeom>
          <a:ln w="12700">
            <a:solidFill>
              <a:schemeClr val="tx1"/>
            </a:solidFill>
          </a:ln>
        </p:spPr>
      </p:pic>
    </p:spTree>
    <p:extLst>
      <p:ext uri="{BB962C8B-B14F-4D97-AF65-F5344CB8AC3E}">
        <p14:creationId xmlns:p14="http://schemas.microsoft.com/office/powerpoint/2010/main" val="3135070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3B45C4-6165-4B54-83A4-15940ED1BEA3}"/>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Bank Rec Workflow Tips</a:t>
            </a:r>
            <a:endParaRPr lang="en-CA" sz="4000" dirty="0">
              <a:solidFill>
                <a:srgbClr val="084694"/>
              </a:solidFill>
              <a:latin typeface="Segoe UI Semibold" panose="020B0702040204020203" pitchFamily="34" charset="0"/>
              <a:ea typeface="+mj-ea"/>
              <a:cs typeface="+mj-cs"/>
            </a:endParaRPr>
          </a:p>
        </p:txBody>
      </p:sp>
      <p:sp>
        <p:nvSpPr>
          <p:cNvPr id="4" name="Text Placeholder 2">
            <a:extLst>
              <a:ext uri="{FF2B5EF4-FFF2-40B4-BE49-F238E27FC236}">
                <a16:creationId xmlns:a16="http://schemas.microsoft.com/office/drawing/2014/main" id="{A6E1EFCF-A11A-460B-8F9E-145FFD637F42}"/>
              </a:ext>
            </a:extLst>
          </p:cNvPr>
          <p:cNvSpPr txBox="1">
            <a:spLocks/>
          </p:cNvSpPr>
          <p:nvPr/>
        </p:nvSpPr>
        <p:spPr>
          <a:xfrm>
            <a:off x="790950" y="1117102"/>
            <a:ext cx="9812391" cy="41191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a:solidFill>
                  <a:schemeClr val="tx1">
                    <a:lumMod val="95000"/>
                    <a:lumOff val="5000"/>
                  </a:schemeClr>
                </a:solidFill>
              </a:rPr>
              <a:t>Rearrange and </a:t>
            </a:r>
            <a:r>
              <a:rPr lang="en-US" b="1">
                <a:solidFill>
                  <a:schemeClr val="tx1">
                    <a:lumMod val="95000"/>
                    <a:lumOff val="5000"/>
                  </a:schemeClr>
                </a:solidFill>
              </a:rPr>
              <a:t>Save the Layout </a:t>
            </a:r>
            <a:r>
              <a:rPr lang="en-US">
                <a:solidFill>
                  <a:schemeClr val="tx1">
                    <a:lumMod val="95000"/>
                    <a:lumOff val="5000"/>
                  </a:schemeClr>
                </a:solidFill>
              </a:rPr>
              <a:t>of the Grid</a:t>
            </a:r>
          </a:p>
          <a:p>
            <a:pPr marL="342900" indent="-342900">
              <a:lnSpc>
                <a:spcPct val="100000"/>
              </a:lnSpc>
              <a:spcAft>
                <a:spcPts val="1800"/>
              </a:spcAft>
            </a:pPr>
            <a:r>
              <a:rPr lang="en-US">
                <a:solidFill>
                  <a:schemeClr val="tx1">
                    <a:lumMod val="95000"/>
                    <a:lumOff val="5000"/>
                  </a:schemeClr>
                </a:solidFill>
              </a:rPr>
              <a:t>User the Filter Rows</a:t>
            </a:r>
          </a:p>
          <a:p>
            <a:pPr lvl="1">
              <a:spcAft>
                <a:spcPts val="1800"/>
              </a:spcAft>
            </a:pPr>
            <a:r>
              <a:rPr lang="en-US">
                <a:solidFill>
                  <a:schemeClr val="tx1">
                    <a:lumMod val="95000"/>
                    <a:lumOff val="5000"/>
                  </a:schemeClr>
                </a:solidFill>
                <a:ea typeface="ＭＳ Ｐゴシック" charset="0"/>
              </a:rPr>
              <a:t>&gt; $0 / Select &amp; Verify Deposits Total First</a:t>
            </a:r>
          </a:p>
          <a:p>
            <a:pPr lvl="1">
              <a:spcAft>
                <a:spcPts val="1800"/>
              </a:spcAft>
            </a:pPr>
            <a:r>
              <a:rPr lang="en-US">
                <a:solidFill>
                  <a:schemeClr val="tx1">
                    <a:lumMod val="95000"/>
                    <a:lumOff val="5000"/>
                  </a:schemeClr>
                </a:solidFill>
                <a:ea typeface="ＭＳ Ｐゴシック" charset="0"/>
              </a:rPr>
              <a:t>&lt; $0 / Sort by Reference and Clear Checks</a:t>
            </a:r>
          </a:p>
          <a:p>
            <a:pPr lvl="1">
              <a:spcAft>
                <a:spcPts val="1800"/>
              </a:spcAft>
            </a:pPr>
            <a:r>
              <a:rPr lang="en-US">
                <a:solidFill>
                  <a:schemeClr val="tx1">
                    <a:lumMod val="95000"/>
                    <a:lumOff val="5000"/>
                  </a:schemeClr>
                </a:solidFill>
                <a:ea typeface="ＭＳ Ｐゴシック" charset="0"/>
              </a:rPr>
              <a:t>&lt; $0 / Select EFT Payments</a:t>
            </a:r>
          </a:p>
          <a:p>
            <a:pPr marL="342900" indent="-342900">
              <a:lnSpc>
                <a:spcPct val="100000"/>
              </a:lnSpc>
              <a:spcAft>
                <a:spcPts val="1800"/>
              </a:spcAft>
            </a:pPr>
            <a:r>
              <a:rPr lang="en-US" b="1" i="1" u="sng">
                <a:solidFill>
                  <a:schemeClr val="tx1">
                    <a:lumMod val="95000"/>
                    <a:lumOff val="5000"/>
                  </a:schemeClr>
                </a:solidFill>
              </a:rPr>
              <a:t>Sort Amount ABS </a:t>
            </a:r>
            <a:r>
              <a:rPr lang="en-US">
                <a:solidFill>
                  <a:schemeClr val="tx1">
                    <a:lumMod val="95000"/>
                    <a:lumOff val="5000"/>
                  </a:schemeClr>
                </a:solidFill>
              </a:rPr>
              <a:t>to find offsetting entries for Voids</a:t>
            </a:r>
            <a:endParaRPr lang="en-US">
              <a:solidFill>
                <a:schemeClr val="tx1">
                  <a:lumMod val="95000"/>
                  <a:lumOff val="5000"/>
                </a:schemeClr>
              </a:solidFill>
              <a:ea typeface="ＭＳ Ｐゴシック"/>
            </a:endParaRPr>
          </a:p>
          <a:p>
            <a:pPr marL="342900" indent="-342900">
              <a:lnSpc>
                <a:spcPct val="100000"/>
              </a:lnSpc>
              <a:spcAft>
                <a:spcPts val="1800"/>
              </a:spcAft>
            </a:pPr>
            <a:r>
              <a:rPr lang="en-US">
                <a:solidFill>
                  <a:schemeClr val="tx1">
                    <a:lumMod val="95000"/>
                    <a:lumOff val="5000"/>
                  </a:schemeClr>
                </a:solidFill>
              </a:rPr>
              <a:t>Filter the </a:t>
            </a:r>
            <a:r>
              <a:rPr lang="en-US" b="1">
                <a:solidFill>
                  <a:schemeClr val="tx1">
                    <a:lumMod val="95000"/>
                    <a:lumOff val="5000"/>
                  </a:schemeClr>
                </a:solidFill>
              </a:rPr>
              <a:t>Select </a:t>
            </a:r>
            <a:r>
              <a:rPr lang="en-US">
                <a:solidFill>
                  <a:schemeClr val="tx1">
                    <a:lumMod val="95000"/>
                    <a:lumOff val="5000"/>
                  </a:schemeClr>
                </a:solidFill>
              </a:rPr>
              <a:t>column to see what you missed.</a:t>
            </a:r>
          </a:p>
          <a:p>
            <a:pPr>
              <a:lnSpc>
                <a:spcPct val="100000"/>
              </a:lnSpc>
            </a:pPr>
            <a:endParaRPr lang="en-CA" dirty="0"/>
          </a:p>
        </p:txBody>
      </p:sp>
    </p:spTree>
    <p:extLst>
      <p:ext uri="{BB962C8B-B14F-4D97-AF65-F5344CB8AC3E}">
        <p14:creationId xmlns:p14="http://schemas.microsoft.com/office/powerpoint/2010/main" val="1574065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of an elephant&#10;&#10;Description automatically generated">
            <a:extLst>
              <a:ext uri="{FF2B5EF4-FFF2-40B4-BE49-F238E27FC236}">
                <a16:creationId xmlns:a16="http://schemas.microsoft.com/office/drawing/2014/main" id="{EDA04BED-4AA1-12F6-5EAD-14C07293C96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90900" y="229068"/>
            <a:ext cx="5918200" cy="5893945"/>
          </a:xfrm>
          <a:prstGeom prst="rect">
            <a:avLst/>
          </a:prstGeom>
        </p:spPr>
      </p:pic>
    </p:spTree>
    <p:extLst>
      <p:ext uri="{BB962C8B-B14F-4D97-AF65-F5344CB8AC3E}">
        <p14:creationId xmlns:p14="http://schemas.microsoft.com/office/powerpoint/2010/main" val="313138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9B447FE-DDA9-4B30-828A-59FC56912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6096002"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2884" y="609601"/>
            <a:ext cx="6858003" cy="5638801"/>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2217950"/>
            <a:ext cx="6103518" cy="4640049"/>
          </a:xfrm>
          <a:prstGeom prst="rect">
            <a:avLst/>
          </a:prstGeom>
          <a:gradFill>
            <a:gsLst>
              <a:gs pos="0">
                <a:schemeClr val="accent1">
                  <a:alpha val="0"/>
                </a:schemeClr>
              </a:gs>
              <a:gs pos="72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86C3B9CB-4E48-4726-B7B9-9E02F71B1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37312">
            <a:off x="565239" y="1211422"/>
            <a:ext cx="4640488" cy="4640488"/>
          </a:xfrm>
          <a:prstGeom prst="ellipse">
            <a:avLst/>
          </a:prstGeom>
          <a:gradFill>
            <a:gsLst>
              <a:gs pos="53000">
                <a:schemeClr val="accent1">
                  <a:alpha val="0"/>
                </a:schemeClr>
              </a:gs>
              <a:gs pos="100000">
                <a:schemeClr val="accent1">
                  <a:lumMod val="40000"/>
                  <a:lumOff val="60000"/>
                  <a:alpha val="1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0"/>
            <a:ext cx="6103519" cy="6870700"/>
          </a:xfrm>
          <a:prstGeom prst="rect">
            <a:avLst/>
          </a:prstGeom>
          <a:gradFill>
            <a:gsLst>
              <a:gs pos="24000">
                <a:schemeClr val="accent1">
                  <a:alpha val="0"/>
                </a:schemeClr>
              </a:gs>
              <a:gs pos="100000">
                <a:srgbClr val="000000">
                  <a:alpha val="71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id="{6490F175-12D5-46FE-B52B-2522637ACA46}"/>
              </a:ext>
            </a:extLst>
          </p:cNvPr>
          <p:cNvSpPr txBox="1">
            <a:spLocks/>
          </p:cNvSpPr>
          <p:nvPr/>
        </p:nvSpPr>
        <p:spPr>
          <a:xfrm>
            <a:off x="1069788" y="2654490"/>
            <a:ext cx="4567686" cy="322038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ts val="600"/>
              </a:spcAft>
              <a:buNone/>
            </a:pPr>
            <a:r>
              <a:rPr lang="en-US" sz="4800" b="1" dirty="0">
                <a:solidFill>
                  <a:srgbClr val="FFFFFF"/>
                </a:solidFill>
                <a:latin typeface="+mj-lt"/>
                <a:ea typeface="+mj-ea"/>
                <a:cs typeface="+mj-cs"/>
              </a:rPr>
              <a:t>Print Financial Reports</a:t>
            </a:r>
          </a:p>
        </p:txBody>
      </p:sp>
      <p:pic>
        <p:nvPicPr>
          <p:cNvPr id="24" name="Picture 23">
            <a:extLst>
              <a:ext uri="{FF2B5EF4-FFF2-40B4-BE49-F238E27FC236}">
                <a16:creationId xmlns:a16="http://schemas.microsoft.com/office/drawing/2014/main" id="{D80392A7-8779-4A4F-9E37-A1DB530FA151}"/>
              </a:ext>
            </a:extLst>
          </p:cNvPr>
          <p:cNvPicPr>
            <a:picLocks noChangeAspect="1"/>
          </p:cNvPicPr>
          <p:nvPr/>
        </p:nvPicPr>
        <p:blipFill>
          <a:blip r:embed="rId3"/>
          <a:stretch>
            <a:fillRect/>
          </a:stretch>
        </p:blipFill>
        <p:spPr>
          <a:xfrm>
            <a:off x="6250609" y="446671"/>
            <a:ext cx="5639485" cy="5923584"/>
          </a:xfrm>
          <a:prstGeom prst="rect">
            <a:avLst/>
          </a:prstGeom>
          <a:ln w="38100">
            <a:solidFill>
              <a:srgbClr val="004B85"/>
            </a:solidFill>
          </a:ln>
        </p:spPr>
      </p:pic>
    </p:spTree>
    <p:extLst>
      <p:ext uri="{BB962C8B-B14F-4D97-AF65-F5344CB8AC3E}">
        <p14:creationId xmlns:p14="http://schemas.microsoft.com/office/powerpoint/2010/main" val="3406714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0569EB-BD31-4FF3-B708-7EE06DEA317E}"/>
              </a:ext>
            </a:extLst>
          </p:cNvPr>
          <p:cNvPicPr>
            <a:picLocks noChangeAspect="1"/>
          </p:cNvPicPr>
          <p:nvPr/>
        </p:nvPicPr>
        <p:blipFill>
          <a:blip r:embed="rId3"/>
          <a:stretch>
            <a:fillRect/>
          </a:stretch>
        </p:blipFill>
        <p:spPr>
          <a:xfrm>
            <a:off x="1111276" y="545397"/>
            <a:ext cx="9939286" cy="5157177"/>
          </a:xfrm>
          <a:prstGeom prst="rect">
            <a:avLst/>
          </a:prstGeom>
          <a:ln w="28575">
            <a:solidFill>
              <a:srgbClr val="004B85"/>
            </a:solidFill>
          </a:ln>
        </p:spPr>
      </p:pic>
      <p:sp>
        <p:nvSpPr>
          <p:cNvPr id="3" name="Rectangle 2">
            <a:extLst>
              <a:ext uri="{FF2B5EF4-FFF2-40B4-BE49-F238E27FC236}">
                <a16:creationId xmlns:a16="http://schemas.microsoft.com/office/drawing/2014/main" id="{8CB28195-524A-429B-B8B7-D7D290C5FC76}"/>
              </a:ext>
            </a:extLst>
          </p:cNvPr>
          <p:cNvSpPr/>
          <p:nvPr/>
        </p:nvSpPr>
        <p:spPr>
          <a:xfrm>
            <a:off x="1494062" y="4255770"/>
            <a:ext cx="3829050" cy="5829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957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211BB6-220D-495D-B15F-D53333096F69}"/>
              </a:ext>
            </a:extLst>
          </p:cNvPr>
          <p:cNvPicPr>
            <a:picLocks noChangeAspect="1"/>
          </p:cNvPicPr>
          <p:nvPr/>
        </p:nvPicPr>
        <p:blipFill>
          <a:blip r:embed="rId3"/>
          <a:stretch>
            <a:fillRect/>
          </a:stretch>
        </p:blipFill>
        <p:spPr>
          <a:xfrm>
            <a:off x="1724798" y="194310"/>
            <a:ext cx="8742403" cy="5661058"/>
          </a:xfrm>
          <a:prstGeom prst="rect">
            <a:avLst/>
          </a:prstGeom>
          <a:ln w="28575">
            <a:solidFill>
              <a:srgbClr val="004B85"/>
            </a:solidFill>
          </a:ln>
        </p:spPr>
      </p:pic>
    </p:spTree>
    <p:extLst>
      <p:ext uri="{BB962C8B-B14F-4D97-AF65-F5344CB8AC3E}">
        <p14:creationId xmlns:p14="http://schemas.microsoft.com/office/powerpoint/2010/main" val="493157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2C34B2-DD57-44AF-802F-218430CA48C4}"/>
              </a:ext>
            </a:extLst>
          </p:cNvPr>
          <p:cNvPicPr>
            <a:picLocks noChangeAspect="1"/>
          </p:cNvPicPr>
          <p:nvPr/>
        </p:nvPicPr>
        <p:blipFill>
          <a:blip r:embed="rId3"/>
          <a:stretch>
            <a:fillRect/>
          </a:stretch>
        </p:blipFill>
        <p:spPr>
          <a:xfrm>
            <a:off x="1615440" y="191796"/>
            <a:ext cx="8961120" cy="5390857"/>
          </a:xfrm>
          <a:prstGeom prst="rect">
            <a:avLst/>
          </a:prstGeom>
        </p:spPr>
      </p:pic>
    </p:spTree>
    <p:extLst>
      <p:ext uri="{BB962C8B-B14F-4D97-AF65-F5344CB8AC3E}">
        <p14:creationId xmlns:p14="http://schemas.microsoft.com/office/powerpoint/2010/main" val="783178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BE49BD-B865-49A3-9DF9-82D8614A89D5}"/>
              </a:ext>
            </a:extLst>
          </p:cNvPr>
          <p:cNvPicPr>
            <a:picLocks noChangeAspect="1"/>
          </p:cNvPicPr>
          <p:nvPr/>
        </p:nvPicPr>
        <p:blipFill>
          <a:blip r:embed="rId3"/>
          <a:stretch>
            <a:fillRect/>
          </a:stretch>
        </p:blipFill>
        <p:spPr>
          <a:xfrm>
            <a:off x="968045" y="115632"/>
            <a:ext cx="10225747" cy="5767127"/>
          </a:xfrm>
          <a:prstGeom prst="rect">
            <a:avLst/>
          </a:prstGeom>
          <a:ln w="28575">
            <a:solidFill>
              <a:schemeClr val="tx1"/>
            </a:solidFill>
          </a:ln>
        </p:spPr>
      </p:pic>
      <p:pic>
        <p:nvPicPr>
          <p:cNvPr id="3" name="Picture 2">
            <a:extLst>
              <a:ext uri="{FF2B5EF4-FFF2-40B4-BE49-F238E27FC236}">
                <a16:creationId xmlns:a16="http://schemas.microsoft.com/office/drawing/2014/main" id="{A51BFCAB-F6E0-49B2-AC3D-16A9E6AE1F32}"/>
              </a:ext>
            </a:extLst>
          </p:cNvPr>
          <p:cNvPicPr>
            <a:picLocks noChangeAspect="1"/>
          </p:cNvPicPr>
          <p:nvPr/>
        </p:nvPicPr>
        <p:blipFill>
          <a:blip r:embed="rId4"/>
          <a:stretch>
            <a:fillRect/>
          </a:stretch>
        </p:blipFill>
        <p:spPr>
          <a:xfrm>
            <a:off x="4249537" y="859331"/>
            <a:ext cx="2400635" cy="2667372"/>
          </a:xfrm>
          <a:prstGeom prst="rect">
            <a:avLst/>
          </a:prstGeom>
          <a:ln w="28575">
            <a:solidFill>
              <a:schemeClr val="tx1"/>
            </a:solidFill>
          </a:ln>
        </p:spPr>
      </p:pic>
      <p:cxnSp>
        <p:nvCxnSpPr>
          <p:cNvPr id="4" name="Straight Arrow Connector 3">
            <a:extLst>
              <a:ext uri="{FF2B5EF4-FFF2-40B4-BE49-F238E27FC236}">
                <a16:creationId xmlns:a16="http://schemas.microsoft.com/office/drawing/2014/main" id="{7531766D-876F-496C-92BD-7073574F252C}"/>
              </a:ext>
            </a:extLst>
          </p:cNvPr>
          <p:cNvCxnSpPr>
            <a:cxnSpLocks/>
          </p:cNvCxnSpPr>
          <p:nvPr/>
        </p:nvCxnSpPr>
        <p:spPr>
          <a:xfrm flipH="1">
            <a:off x="5132900" y="1555787"/>
            <a:ext cx="1360979"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78F905-ACF7-4FFA-BFA6-AD26460C1D65}"/>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Sales Tax Recon</a:t>
            </a:r>
            <a:endParaRPr lang="en-CA" sz="4000" dirty="0">
              <a:solidFill>
                <a:srgbClr val="084694"/>
              </a:solidFill>
              <a:latin typeface="Segoe UI Semibold" panose="020B0702040204020203" pitchFamily="34" charset="0"/>
              <a:ea typeface="+mj-ea"/>
              <a:cs typeface="+mj-cs"/>
            </a:endParaRPr>
          </a:p>
        </p:txBody>
      </p:sp>
      <p:sp>
        <p:nvSpPr>
          <p:cNvPr id="3" name="Text Placeholder 2">
            <a:extLst>
              <a:ext uri="{FF2B5EF4-FFF2-40B4-BE49-F238E27FC236}">
                <a16:creationId xmlns:a16="http://schemas.microsoft.com/office/drawing/2014/main" id="{0361AA5B-A1DC-4F2D-8BEA-AF803374271D}"/>
              </a:ext>
            </a:extLst>
          </p:cNvPr>
          <p:cNvSpPr txBox="1">
            <a:spLocks/>
          </p:cNvSpPr>
          <p:nvPr/>
        </p:nvSpPr>
        <p:spPr>
          <a:xfrm>
            <a:off x="790950" y="1216437"/>
            <a:ext cx="9812391" cy="40161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a:solidFill>
                  <a:schemeClr val="tx1">
                    <a:lumMod val="95000"/>
                    <a:lumOff val="5000"/>
                  </a:schemeClr>
                </a:solidFill>
              </a:rPr>
              <a:t>General Ledger Details</a:t>
            </a:r>
          </a:p>
          <a:p>
            <a:pPr marL="800100" lvl="1" indent="-342900">
              <a:spcAft>
                <a:spcPts val="1800"/>
              </a:spcAft>
            </a:pPr>
            <a:r>
              <a:rPr lang="en-US">
                <a:solidFill>
                  <a:schemeClr val="tx1">
                    <a:lumMod val="95000"/>
                    <a:lumOff val="5000"/>
                  </a:schemeClr>
                </a:solidFill>
                <a:ea typeface="ＭＳ Ｐゴシック" charset="0"/>
              </a:rPr>
              <a:t>Sales Tax Payable Account</a:t>
            </a:r>
          </a:p>
          <a:p>
            <a:pPr marL="800100" lvl="1" indent="-342900">
              <a:spcAft>
                <a:spcPts val="1800"/>
              </a:spcAft>
            </a:pPr>
            <a:r>
              <a:rPr lang="en-US">
                <a:solidFill>
                  <a:schemeClr val="tx1">
                    <a:lumMod val="95000"/>
                    <a:lumOff val="5000"/>
                  </a:schemeClr>
                </a:solidFill>
                <a:ea typeface="ＭＳ Ｐゴシック" charset="0"/>
              </a:rPr>
              <a:t>Other Income</a:t>
            </a:r>
          </a:p>
          <a:p>
            <a:pPr marL="342900" indent="-342900">
              <a:lnSpc>
                <a:spcPct val="100000"/>
              </a:lnSpc>
              <a:spcAft>
                <a:spcPts val="1800"/>
              </a:spcAft>
            </a:pPr>
            <a:r>
              <a:rPr lang="en-US">
                <a:solidFill>
                  <a:schemeClr val="tx1">
                    <a:lumMod val="95000"/>
                    <a:lumOff val="5000"/>
                  </a:schemeClr>
                </a:solidFill>
              </a:rPr>
              <a:t>Sales Tax Reports</a:t>
            </a:r>
          </a:p>
          <a:p>
            <a:pPr marL="800100" lvl="1" indent="-342900">
              <a:spcAft>
                <a:spcPts val="1800"/>
              </a:spcAft>
            </a:pPr>
            <a:r>
              <a:rPr lang="en-US">
                <a:solidFill>
                  <a:schemeClr val="tx1">
                    <a:lumMod val="95000"/>
                    <a:lumOff val="5000"/>
                  </a:schemeClr>
                </a:solidFill>
                <a:ea typeface="ＭＳ Ｐゴシック" charset="0"/>
              </a:rPr>
              <a:t>Sales Tax Summary</a:t>
            </a:r>
          </a:p>
          <a:p>
            <a:pPr marL="800100" lvl="1" indent="-342900">
              <a:spcAft>
                <a:spcPts val="1800"/>
              </a:spcAft>
            </a:pPr>
            <a:r>
              <a:rPr lang="en-US">
                <a:solidFill>
                  <a:schemeClr val="tx1">
                    <a:lumMod val="95000"/>
                    <a:lumOff val="5000"/>
                  </a:schemeClr>
                </a:solidFill>
                <a:ea typeface="ＭＳ Ｐゴシック" charset="0"/>
              </a:rPr>
              <a:t>Sales Tax by Invoices</a:t>
            </a:r>
          </a:p>
          <a:p>
            <a:pPr marL="342900" indent="-342900">
              <a:lnSpc>
                <a:spcPct val="100000"/>
              </a:lnSpc>
              <a:spcAft>
                <a:spcPts val="1800"/>
              </a:spcAft>
            </a:pPr>
            <a:r>
              <a:rPr lang="en-US">
                <a:solidFill>
                  <a:schemeClr val="tx1">
                    <a:lumMod val="95000"/>
                    <a:lumOff val="5000"/>
                  </a:schemeClr>
                </a:solidFill>
              </a:rPr>
              <a:t>Voided Invoices Listing Report</a:t>
            </a:r>
          </a:p>
          <a:p>
            <a:pPr>
              <a:lnSpc>
                <a:spcPct val="100000"/>
              </a:lnSpc>
            </a:pPr>
            <a:endParaRPr lang="en-CA" dirty="0"/>
          </a:p>
        </p:txBody>
      </p:sp>
    </p:spTree>
    <p:extLst>
      <p:ext uri="{BB962C8B-B14F-4D97-AF65-F5344CB8AC3E}">
        <p14:creationId xmlns:p14="http://schemas.microsoft.com/office/powerpoint/2010/main" val="4180859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6350C629-25B0-4B68-AB4E-9FC50A5237CC}"/>
              </a:ext>
            </a:extLst>
          </p:cNvPr>
          <p:cNvPicPr>
            <a:picLocks noChangeAspect="1"/>
          </p:cNvPicPr>
          <p:nvPr/>
        </p:nvPicPr>
        <p:blipFill>
          <a:blip r:embed="rId3"/>
          <a:stretch>
            <a:fillRect/>
          </a:stretch>
        </p:blipFill>
        <p:spPr>
          <a:xfrm>
            <a:off x="462257" y="304800"/>
            <a:ext cx="11267486" cy="5470358"/>
          </a:xfrm>
          <a:prstGeom prst="rect">
            <a:avLst/>
          </a:prstGeom>
        </p:spPr>
      </p:pic>
    </p:spTree>
    <p:extLst>
      <p:ext uri="{BB962C8B-B14F-4D97-AF65-F5344CB8AC3E}">
        <p14:creationId xmlns:p14="http://schemas.microsoft.com/office/powerpoint/2010/main" val="2848848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554605-53BC-44E7-9C4F-5AC2479299BF}"/>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Expand to See Exempt Reasons</a:t>
            </a:r>
            <a:endParaRPr lang="en-CA" sz="4000" dirty="0">
              <a:solidFill>
                <a:srgbClr val="084694"/>
              </a:solidFill>
              <a:latin typeface="Segoe UI Semibold" panose="020B0702040204020203" pitchFamily="34" charset="0"/>
              <a:ea typeface="+mj-ea"/>
              <a:cs typeface="+mj-cs"/>
            </a:endParaRPr>
          </a:p>
        </p:txBody>
      </p:sp>
      <p:pic>
        <p:nvPicPr>
          <p:cNvPr id="3" name="Picture 2">
            <a:extLst>
              <a:ext uri="{FF2B5EF4-FFF2-40B4-BE49-F238E27FC236}">
                <a16:creationId xmlns:a16="http://schemas.microsoft.com/office/drawing/2014/main" id="{3C0D3AD7-33DF-45A9-AB3C-86E55CCD7472}"/>
              </a:ext>
            </a:extLst>
          </p:cNvPr>
          <p:cNvPicPr>
            <a:picLocks noChangeAspect="1"/>
          </p:cNvPicPr>
          <p:nvPr/>
        </p:nvPicPr>
        <p:blipFill>
          <a:blip r:embed="rId3"/>
          <a:stretch>
            <a:fillRect/>
          </a:stretch>
        </p:blipFill>
        <p:spPr>
          <a:xfrm>
            <a:off x="200526" y="1062220"/>
            <a:ext cx="11790947" cy="4733560"/>
          </a:xfrm>
          <a:prstGeom prst="rect">
            <a:avLst/>
          </a:prstGeom>
        </p:spPr>
      </p:pic>
    </p:spTree>
    <p:extLst>
      <p:ext uri="{BB962C8B-B14F-4D97-AF65-F5344CB8AC3E}">
        <p14:creationId xmlns:p14="http://schemas.microsoft.com/office/powerpoint/2010/main" val="238959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821612-5AFC-4FCB-AC15-4A4C432F4713}"/>
              </a:ext>
            </a:extLst>
          </p:cNvPr>
          <p:cNvPicPr>
            <a:picLocks noChangeAspect="1"/>
          </p:cNvPicPr>
          <p:nvPr/>
        </p:nvPicPr>
        <p:blipFill rotWithShape="1">
          <a:blip r:embed="rId3"/>
          <a:srcRect b="1028"/>
          <a:stretch/>
        </p:blipFill>
        <p:spPr>
          <a:xfrm>
            <a:off x="950494" y="258131"/>
            <a:ext cx="10291011" cy="5423641"/>
          </a:xfrm>
          <a:prstGeom prst="rect">
            <a:avLst/>
          </a:prstGeom>
        </p:spPr>
      </p:pic>
    </p:spTree>
    <p:extLst>
      <p:ext uri="{BB962C8B-B14F-4D97-AF65-F5344CB8AC3E}">
        <p14:creationId xmlns:p14="http://schemas.microsoft.com/office/powerpoint/2010/main" val="1739391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A2C6AA48-AC9A-40BD-A1E1-1C0E9DC8AFD8}"/>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Voided Invoices Listing </a:t>
            </a:r>
            <a:endParaRPr lang="en-CA" sz="4000" dirty="0">
              <a:solidFill>
                <a:srgbClr val="084694"/>
              </a:solidFill>
              <a:latin typeface="Segoe UI Semibold" panose="020B0702040204020203" pitchFamily="34" charset="0"/>
              <a:ea typeface="+mj-ea"/>
              <a:cs typeface="+mj-cs"/>
            </a:endParaRPr>
          </a:p>
        </p:txBody>
      </p:sp>
      <p:pic>
        <p:nvPicPr>
          <p:cNvPr id="5" name="Picture 4">
            <a:extLst>
              <a:ext uri="{FF2B5EF4-FFF2-40B4-BE49-F238E27FC236}">
                <a16:creationId xmlns:a16="http://schemas.microsoft.com/office/drawing/2014/main" id="{A6BE2843-DA43-4E5B-A8D6-4CC7933CDBEA}"/>
              </a:ext>
            </a:extLst>
          </p:cNvPr>
          <p:cNvPicPr>
            <a:picLocks noChangeAspect="1"/>
          </p:cNvPicPr>
          <p:nvPr/>
        </p:nvPicPr>
        <p:blipFill>
          <a:blip r:embed="rId3"/>
          <a:stretch>
            <a:fillRect/>
          </a:stretch>
        </p:blipFill>
        <p:spPr>
          <a:xfrm>
            <a:off x="4990042" y="1630738"/>
            <a:ext cx="6477000" cy="3035710"/>
          </a:xfrm>
          <a:prstGeom prst="rect">
            <a:avLst/>
          </a:prstGeom>
          <a:ln w="57150">
            <a:solidFill>
              <a:srgbClr val="004B85"/>
            </a:solidFill>
          </a:ln>
        </p:spPr>
      </p:pic>
      <p:sp>
        <p:nvSpPr>
          <p:cNvPr id="6" name="Text Placeholder 2">
            <a:extLst>
              <a:ext uri="{FF2B5EF4-FFF2-40B4-BE49-F238E27FC236}">
                <a16:creationId xmlns:a16="http://schemas.microsoft.com/office/drawing/2014/main" id="{D3C93DA0-C836-4221-B083-F5FCF924C8D9}"/>
              </a:ext>
            </a:extLst>
          </p:cNvPr>
          <p:cNvSpPr txBox="1">
            <a:spLocks/>
          </p:cNvSpPr>
          <p:nvPr/>
        </p:nvSpPr>
        <p:spPr>
          <a:xfrm>
            <a:off x="790951" y="1560447"/>
            <a:ext cx="3739486" cy="34410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a:solidFill>
                  <a:schemeClr val="tx1">
                    <a:lumMod val="95000"/>
                    <a:lumOff val="5000"/>
                  </a:schemeClr>
                </a:solidFill>
              </a:rPr>
              <a:t>Location</a:t>
            </a:r>
          </a:p>
          <a:p>
            <a:pPr marL="342900" indent="-342900">
              <a:lnSpc>
                <a:spcPct val="100000"/>
              </a:lnSpc>
              <a:spcAft>
                <a:spcPts val="1800"/>
              </a:spcAft>
            </a:pPr>
            <a:r>
              <a:rPr lang="en-US">
                <a:solidFill>
                  <a:schemeClr val="tx1">
                    <a:lumMod val="95000"/>
                    <a:lumOff val="5000"/>
                  </a:schemeClr>
                </a:solidFill>
              </a:rPr>
              <a:t>Invoiced Date Range</a:t>
            </a:r>
          </a:p>
          <a:p>
            <a:pPr marL="342900" indent="-342900">
              <a:lnSpc>
                <a:spcPct val="100000"/>
              </a:lnSpc>
              <a:spcAft>
                <a:spcPts val="1800"/>
              </a:spcAft>
            </a:pPr>
            <a:r>
              <a:rPr lang="en-US">
                <a:solidFill>
                  <a:schemeClr val="tx1">
                    <a:lumMod val="95000"/>
                    <a:lumOff val="5000"/>
                  </a:schemeClr>
                </a:solidFill>
              </a:rPr>
              <a:t>Voided Date Range</a:t>
            </a:r>
          </a:p>
          <a:p>
            <a:pPr marL="342900" indent="-342900">
              <a:lnSpc>
                <a:spcPct val="100000"/>
              </a:lnSpc>
              <a:spcAft>
                <a:spcPts val="1800"/>
              </a:spcAft>
            </a:pPr>
            <a:r>
              <a:rPr lang="en-US">
                <a:solidFill>
                  <a:schemeClr val="tx1">
                    <a:lumMod val="95000"/>
                    <a:lumOff val="5000"/>
                  </a:schemeClr>
                </a:solidFill>
              </a:rPr>
              <a:t>Voided By</a:t>
            </a:r>
          </a:p>
          <a:p>
            <a:pPr>
              <a:lnSpc>
                <a:spcPct val="100000"/>
              </a:lnSpc>
            </a:pPr>
            <a:endParaRPr lang="en-CA" dirty="0"/>
          </a:p>
        </p:txBody>
      </p:sp>
    </p:spTree>
    <p:extLst>
      <p:ext uri="{BB962C8B-B14F-4D97-AF65-F5344CB8AC3E}">
        <p14:creationId xmlns:p14="http://schemas.microsoft.com/office/powerpoint/2010/main" val="2754897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1801F3-CFCA-43D7-A87A-2DC616A159BE}"/>
              </a:ext>
            </a:extLst>
          </p:cNvPr>
          <p:cNvPicPr>
            <a:picLocks noChangeAspect="1"/>
          </p:cNvPicPr>
          <p:nvPr/>
        </p:nvPicPr>
        <p:blipFill>
          <a:blip r:embed="rId3"/>
          <a:stretch>
            <a:fillRect/>
          </a:stretch>
        </p:blipFill>
        <p:spPr>
          <a:xfrm>
            <a:off x="1037616" y="457200"/>
            <a:ext cx="10116768" cy="5173579"/>
          </a:xfrm>
          <a:prstGeom prst="rect">
            <a:avLst/>
          </a:prstGeom>
        </p:spPr>
      </p:pic>
      <p:cxnSp>
        <p:nvCxnSpPr>
          <p:cNvPr id="3" name="Straight Arrow Connector 2">
            <a:extLst>
              <a:ext uri="{FF2B5EF4-FFF2-40B4-BE49-F238E27FC236}">
                <a16:creationId xmlns:a16="http://schemas.microsoft.com/office/drawing/2014/main" id="{2F4B1C8F-CA9C-48A4-AF41-9402CB0DA444}"/>
              </a:ext>
            </a:extLst>
          </p:cNvPr>
          <p:cNvCxnSpPr>
            <a:cxnSpLocks/>
          </p:cNvCxnSpPr>
          <p:nvPr/>
        </p:nvCxnSpPr>
        <p:spPr>
          <a:xfrm>
            <a:off x="3102429" y="2520616"/>
            <a:ext cx="1600200" cy="0"/>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17E64F29-5128-4F8D-9CCB-DA83688F30E5}"/>
              </a:ext>
            </a:extLst>
          </p:cNvPr>
          <p:cNvCxnSpPr>
            <a:cxnSpLocks/>
          </p:cNvCxnSpPr>
          <p:nvPr/>
        </p:nvCxnSpPr>
        <p:spPr>
          <a:xfrm>
            <a:off x="3706586" y="2689917"/>
            <a:ext cx="996043" cy="0"/>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D34F5DB-53AB-4001-9211-36DC164E47C6}"/>
              </a:ext>
            </a:extLst>
          </p:cNvPr>
          <p:cNvSpPr/>
          <p:nvPr/>
        </p:nvSpPr>
        <p:spPr>
          <a:xfrm>
            <a:off x="10254343" y="1227221"/>
            <a:ext cx="751114" cy="33542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72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CAA748-8F96-4D53-98F1-37188ECD67D4}"/>
              </a:ext>
            </a:extLst>
          </p:cNvPr>
          <p:cNvPicPr>
            <a:picLocks noChangeAspect="1"/>
          </p:cNvPicPr>
          <p:nvPr/>
        </p:nvPicPr>
        <p:blipFill>
          <a:blip r:embed="rId3"/>
          <a:stretch>
            <a:fillRect/>
          </a:stretch>
        </p:blipFill>
        <p:spPr>
          <a:xfrm>
            <a:off x="462170" y="1053524"/>
            <a:ext cx="11426491" cy="4858015"/>
          </a:xfrm>
          <a:prstGeom prst="rect">
            <a:avLst/>
          </a:prstGeom>
        </p:spPr>
      </p:pic>
      <p:sp>
        <p:nvSpPr>
          <p:cNvPr id="3" name="Text Placeholder 1">
            <a:extLst>
              <a:ext uri="{FF2B5EF4-FFF2-40B4-BE49-F238E27FC236}">
                <a16:creationId xmlns:a16="http://schemas.microsoft.com/office/drawing/2014/main" id="{8D73A8C0-78B3-4AF3-87BC-53C6DD6D32FD}"/>
              </a:ext>
            </a:extLst>
          </p:cNvPr>
          <p:cNvSpPr txBox="1">
            <a:spLocks/>
          </p:cNvSpPr>
          <p:nvPr/>
        </p:nvSpPr>
        <p:spPr>
          <a:xfrm>
            <a:off x="917299" y="295951"/>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Return Invoice</a:t>
            </a:r>
            <a:endParaRPr lang="en-CA" sz="4000" dirty="0">
              <a:solidFill>
                <a:srgbClr val="084694"/>
              </a:solidFill>
              <a:latin typeface="Segoe UI Semibold" panose="020B0702040204020203" pitchFamily="34" charset="0"/>
              <a:ea typeface="+mj-ea"/>
              <a:cs typeface="+mj-cs"/>
            </a:endParaRPr>
          </a:p>
        </p:txBody>
      </p:sp>
      <p:sp>
        <p:nvSpPr>
          <p:cNvPr id="4" name="Rectangle 3">
            <a:extLst>
              <a:ext uri="{FF2B5EF4-FFF2-40B4-BE49-F238E27FC236}">
                <a16:creationId xmlns:a16="http://schemas.microsoft.com/office/drawing/2014/main" id="{9C93F13E-F1E4-4708-AB61-4CA7D9E11015}"/>
              </a:ext>
            </a:extLst>
          </p:cNvPr>
          <p:cNvSpPr/>
          <p:nvPr/>
        </p:nvSpPr>
        <p:spPr>
          <a:xfrm>
            <a:off x="4987494" y="3115796"/>
            <a:ext cx="1327753" cy="46166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307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4CEA34-36B3-49BE-AA34-7D3D1550B171}"/>
              </a:ext>
            </a:extLst>
          </p:cNvPr>
          <p:cNvSpPr txBox="1">
            <a:spLocks/>
          </p:cNvSpPr>
          <p:nvPr/>
        </p:nvSpPr>
        <p:spPr>
          <a:xfrm>
            <a:off x="917299" y="295951"/>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Return Invoice</a:t>
            </a:r>
            <a:endParaRPr lang="en-CA" sz="4000" dirty="0">
              <a:solidFill>
                <a:srgbClr val="084694"/>
              </a:solidFill>
              <a:latin typeface="Segoe UI Semibold" panose="020B0702040204020203" pitchFamily="34" charset="0"/>
              <a:ea typeface="+mj-ea"/>
              <a:cs typeface="+mj-cs"/>
            </a:endParaRPr>
          </a:p>
        </p:txBody>
      </p:sp>
      <p:sp>
        <p:nvSpPr>
          <p:cNvPr id="3" name="Text Placeholder 2">
            <a:extLst>
              <a:ext uri="{FF2B5EF4-FFF2-40B4-BE49-F238E27FC236}">
                <a16:creationId xmlns:a16="http://schemas.microsoft.com/office/drawing/2014/main" id="{B474904F-649D-4FF1-990E-5BCA4F34E952}"/>
              </a:ext>
            </a:extLst>
          </p:cNvPr>
          <p:cNvSpPr txBox="1">
            <a:spLocks/>
          </p:cNvSpPr>
          <p:nvPr/>
        </p:nvSpPr>
        <p:spPr>
          <a:xfrm>
            <a:off x="790950" y="1560447"/>
            <a:ext cx="9812391" cy="3399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sz="3200" dirty="0">
                <a:solidFill>
                  <a:schemeClr val="tx1">
                    <a:lumMod val="95000"/>
                    <a:lumOff val="5000"/>
                  </a:schemeClr>
                </a:solidFill>
              </a:rPr>
              <a:t>You control the DATE of the Return Invoice</a:t>
            </a:r>
          </a:p>
          <a:p>
            <a:pPr marL="342900" indent="-342900">
              <a:lnSpc>
                <a:spcPct val="100000"/>
              </a:lnSpc>
              <a:spcAft>
                <a:spcPts val="1800"/>
              </a:spcAft>
            </a:pPr>
            <a:r>
              <a:rPr lang="en-US" sz="3200" dirty="0">
                <a:solidFill>
                  <a:schemeClr val="tx1">
                    <a:lumMod val="95000"/>
                    <a:lumOff val="5000"/>
                  </a:schemeClr>
                </a:solidFill>
              </a:rPr>
              <a:t>Credit applied as Charge ROA to offset Original Invoice</a:t>
            </a:r>
          </a:p>
          <a:p>
            <a:pPr marL="342900" indent="-342900">
              <a:lnSpc>
                <a:spcPct val="100000"/>
              </a:lnSpc>
              <a:spcAft>
                <a:spcPts val="1800"/>
              </a:spcAft>
            </a:pPr>
            <a:r>
              <a:rPr lang="en-US" sz="3200" dirty="0">
                <a:solidFill>
                  <a:schemeClr val="tx1">
                    <a:lumMod val="95000"/>
                    <a:lumOff val="5000"/>
                  </a:schemeClr>
                </a:solidFill>
              </a:rPr>
              <a:t>Aspen creates a new Invoice</a:t>
            </a:r>
          </a:p>
          <a:p>
            <a:pPr marL="342900" indent="-342900">
              <a:lnSpc>
                <a:spcPct val="100000"/>
              </a:lnSpc>
              <a:spcAft>
                <a:spcPts val="1800"/>
              </a:spcAft>
            </a:pPr>
            <a:r>
              <a:rPr lang="en-US" sz="3200" dirty="0">
                <a:solidFill>
                  <a:schemeClr val="tx1">
                    <a:lumMod val="95000"/>
                    <a:lumOff val="5000"/>
                  </a:schemeClr>
                </a:solidFill>
              </a:rPr>
              <a:t>Credit Invoice is on Sales Tax Report </a:t>
            </a:r>
            <a:endParaRPr lang="en-US" sz="3200" dirty="0">
              <a:solidFill>
                <a:schemeClr val="tx1">
                  <a:lumMod val="95000"/>
                  <a:lumOff val="5000"/>
                </a:schemeClr>
              </a:solidFill>
              <a:ea typeface="ＭＳ Ｐゴシック"/>
            </a:endParaRPr>
          </a:p>
          <a:p>
            <a:pPr>
              <a:lnSpc>
                <a:spcPct val="100000"/>
              </a:lnSpc>
            </a:pPr>
            <a:endParaRPr lang="en-CA" dirty="0"/>
          </a:p>
        </p:txBody>
      </p:sp>
    </p:spTree>
    <p:extLst>
      <p:ext uri="{BB962C8B-B14F-4D97-AF65-F5344CB8AC3E}">
        <p14:creationId xmlns:p14="http://schemas.microsoft.com/office/powerpoint/2010/main" val="470263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AD6750-4587-408E-9027-ABCC850C158E}"/>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Closing Month</a:t>
            </a:r>
            <a:endParaRPr lang="en-CA" sz="4000" dirty="0">
              <a:solidFill>
                <a:srgbClr val="084694"/>
              </a:solidFill>
              <a:latin typeface="Segoe UI Semibold" panose="020B0702040204020203" pitchFamily="34" charset="0"/>
              <a:ea typeface="+mj-ea"/>
              <a:cs typeface="+mj-cs"/>
            </a:endParaRPr>
          </a:p>
        </p:txBody>
      </p:sp>
      <p:sp>
        <p:nvSpPr>
          <p:cNvPr id="3" name="Text Placeholder 2">
            <a:extLst>
              <a:ext uri="{FF2B5EF4-FFF2-40B4-BE49-F238E27FC236}">
                <a16:creationId xmlns:a16="http://schemas.microsoft.com/office/drawing/2014/main" id="{BF9BD0BF-E819-48A4-A455-DEEBE94B7512}"/>
              </a:ext>
            </a:extLst>
          </p:cNvPr>
          <p:cNvSpPr txBox="1">
            <a:spLocks/>
          </p:cNvSpPr>
          <p:nvPr/>
        </p:nvSpPr>
        <p:spPr>
          <a:xfrm>
            <a:off x="790950" y="1560447"/>
            <a:ext cx="9812391" cy="32176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dirty="0">
                <a:solidFill>
                  <a:schemeClr val="tx1">
                    <a:lumMod val="95000"/>
                    <a:lumOff val="5000"/>
                  </a:schemeClr>
                </a:solidFill>
              </a:rPr>
              <a:t>Not Required for Start the Next Month</a:t>
            </a:r>
          </a:p>
          <a:p>
            <a:pPr marL="342900" indent="-342900">
              <a:lnSpc>
                <a:spcPct val="100000"/>
              </a:lnSpc>
              <a:spcAft>
                <a:spcPts val="1800"/>
              </a:spcAft>
            </a:pPr>
            <a:r>
              <a:rPr lang="en-US" dirty="0">
                <a:solidFill>
                  <a:schemeClr val="tx1">
                    <a:lumMod val="95000"/>
                    <a:lumOff val="5000"/>
                  </a:schemeClr>
                </a:solidFill>
              </a:rPr>
              <a:t>Post JE’s After Reconciling Reports</a:t>
            </a:r>
          </a:p>
          <a:p>
            <a:pPr marL="342900" indent="-342900">
              <a:lnSpc>
                <a:spcPct val="100000"/>
              </a:lnSpc>
              <a:spcAft>
                <a:spcPts val="1800"/>
              </a:spcAft>
            </a:pPr>
            <a:r>
              <a:rPr lang="en-US" dirty="0">
                <a:solidFill>
                  <a:schemeClr val="tx1">
                    <a:lumMod val="95000"/>
                    <a:lumOff val="5000"/>
                  </a:schemeClr>
                </a:solidFill>
              </a:rPr>
              <a:t>System Settings / Fiscal Year / Close Month</a:t>
            </a:r>
          </a:p>
          <a:p>
            <a:pPr marL="342900" indent="-342900">
              <a:lnSpc>
                <a:spcPct val="100000"/>
              </a:lnSpc>
              <a:spcAft>
                <a:spcPts val="1800"/>
              </a:spcAft>
            </a:pPr>
            <a:r>
              <a:rPr lang="en-US" dirty="0">
                <a:solidFill>
                  <a:schemeClr val="tx1">
                    <a:lumMod val="95000"/>
                    <a:lumOff val="5000"/>
                  </a:schemeClr>
                </a:solidFill>
              </a:rPr>
              <a:t>Identifies Month is Closed and gives warnings</a:t>
            </a:r>
            <a:endParaRPr lang="en-US" dirty="0">
              <a:solidFill>
                <a:schemeClr val="tx1">
                  <a:lumMod val="95000"/>
                  <a:lumOff val="5000"/>
                </a:schemeClr>
              </a:solidFill>
              <a:ea typeface="ＭＳ Ｐゴシック"/>
            </a:endParaRPr>
          </a:p>
          <a:p>
            <a:pPr marL="342900" indent="-342900">
              <a:lnSpc>
                <a:spcPct val="100000"/>
              </a:lnSpc>
              <a:spcAft>
                <a:spcPts val="1800"/>
              </a:spcAft>
            </a:pPr>
            <a:r>
              <a:rPr lang="en-US" dirty="0">
                <a:solidFill>
                  <a:schemeClr val="tx1">
                    <a:lumMod val="95000"/>
                    <a:lumOff val="5000"/>
                  </a:schemeClr>
                </a:solidFill>
              </a:rPr>
              <a:t>Only GL Entry (Adjust) will allow posting to closed periods</a:t>
            </a:r>
          </a:p>
          <a:p>
            <a:pPr>
              <a:lnSpc>
                <a:spcPct val="100000"/>
              </a:lnSpc>
            </a:pPr>
            <a:endParaRPr lang="en-CA" dirty="0"/>
          </a:p>
        </p:txBody>
      </p:sp>
    </p:spTree>
    <p:extLst>
      <p:ext uri="{BB962C8B-B14F-4D97-AF65-F5344CB8AC3E}">
        <p14:creationId xmlns:p14="http://schemas.microsoft.com/office/powerpoint/2010/main" val="824340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A7BFF2-C679-4C07-B7D5-BB58F8D9F6A8}"/>
              </a:ext>
            </a:extLst>
          </p:cNvPr>
          <p:cNvPicPr>
            <a:picLocks noChangeAspect="1"/>
          </p:cNvPicPr>
          <p:nvPr/>
        </p:nvPicPr>
        <p:blipFill>
          <a:blip r:embed="rId3"/>
          <a:stretch>
            <a:fillRect/>
          </a:stretch>
        </p:blipFill>
        <p:spPr>
          <a:xfrm>
            <a:off x="1708365" y="1195624"/>
            <a:ext cx="8411883" cy="4650994"/>
          </a:xfrm>
          <a:prstGeom prst="rect">
            <a:avLst/>
          </a:prstGeom>
        </p:spPr>
      </p:pic>
      <p:sp>
        <p:nvSpPr>
          <p:cNvPr id="3" name="Text Placeholder 1">
            <a:extLst>
              <a:ext uri="{FF2B5EF4-FFF2-40B4-BE49-F238E27FC236}">
                <a16:creationId xmlns:a16="http://schemas.microsoft.com/office/drawing/2014/main" id="{54F49515-881B-4C22-9635-BF1955D4F25A}"/>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Fiscal Year – Close Period</a:t>
            </a:r>
            <a:endParaRPr lang="en-CA" sz="4000" dirty="0">
              <a:solidFill>
                <a:srgbClr val="084694"/>
              </a:solidFill>
              <a:latin typeface="Segoe UI Semibold" panose="020B0702040204020203" pitchFamily="34" charset="0"/>
              <a:ea typeface="+mj-ea"/>
              <a:cs typeface="+mj-cs"/>
            </a:endParaRPr>
          </a:p>
        </p:txBody>
      </p:sp>
    </p:spTree>
    <p:extLst>
      <p:ext uri="{BB962C8B-B14F-4D97-AF65-F5344CB8AC3E}">
        <p14:creationId xmlns:p14="http://schemas.microsoft.com/office/powerpoint/2010/main" val="41692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238C7B-4B6B-4E49-B9AB-42C95C62D861}"/>
              </a:ext>
            </a:extLst>
          </p:cNvPr>
          <p:cNvPicPr>
            <a:picLocks noChangeAspect="1"/>
          </p:cNvPicPr>
          <p:nvPr/>
        </p:nvPicPr>
        <p:blipFill>
          <a:blip r:embed="rId3"/>
          <a:stretch>
            <a:fillRect/>
          </a:stretch>
        </p:blipFill>
        <p:spPr>
          <a:xfrm>
            <a:off x="1387947" y="304800"/>
            <a:ext cx="9416105" cy="5727125"/>
          </a:xfrm>
          <a:prstGeom prst="rect">
            <a:avLst/>
          </a:prstGeom>
          <a:ln w="12700">
            <a:solidFill>
              <a:schemeClr val="tx1"/>
            </a:solidFill>
          </a:ln>
        </p:spPr>
      </p:pic>
      <p:sp>
        <p:nvSpPr>
          <p:cNvPr id="3" name="Rectangle 2">
            <a:extLst>
              <a:ext uri="{FF2B5EF4-FFF2-40B4-BE49-F238E27FC236}">
                <a16:creationId xmlns:a16="http://schemas.microsoft.com/office/drawing/2014/main" id="{DBB6A3EC-7205-4942-BA16-41562105EC23}"/>
              </a:ext>
            </a:extLst>
          </p:cNvPr>
          <p:cNvSpPr/>
          <p:nvPr/>
        </p:nvSpPr>
        <p:spPr>
          <a:xfrm>
            <a:off x="8749347" y="3089564"/>
            <a:ext cx="880291" cy="26860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09B33E3-C90F-457D-BA04-419DF0A9D747}"/>
              </a:ext>
            </a:extLst>
          </p:cNvPr>
          <p:cNvSpPr/>
          <p:nvPr/>
        </p:nvSpPr>
        <p:spPr>
          <a:xfrm>
            <a:off x="1810621" y="2580090"/>
            <a:ext cx="969038" cy="3293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3EFECD-58C7-430E-A20E-3B4C4771F9EF}"/>
              </a:ext>
            </a:extLst>
          </p:cNvPr>
          <p:cNvSpPr/>
          <p:nvPr/>
        </p:nvSpPr>
        <p:spPr>
          <a:xfrm>
            <a:off x="1592863" y="3089564"/>
            <a:ext cx="702277" cy="25909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71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2DE6C5-D490-4101-B649-994624468F98}"/>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Closing Year</a:t>
            </a:r>
            <a:endParaRPr lang="en-CA" sz="4000" dirty="0">
              <a:solidFill>
                <a:srgbClr val="084694"/>
              </a:solidFill>
              <a:latin typeface="Segoe UI Semibold" panose="020B0702040204020203" pitchFamily="34" charset="0"/>
              <a:ea typeface="+mj-ea"/>
              <a:cs typeface="+mj-cs"/>
            </a:endParaRPr>
          </a:p>
        </p:txBody>
      </p:sp>
      <p:sp>
        <p:nvSpPr>
          <p:cNvPr id="3" name="Text Placeholder 2">
            <a:extLst>
              <a:ext uri="{FF2B5EF4-FFF2-40B4-BE49-F238E27FC236}">
                <a16:creationId xmlns:a16="http://schemas.microsoft.com/office/drawing/2014/main" id="{0B3DDF47-D50A-407D-B1F4-974B81B4B226}"/>
              </a:ext>
            </a:extLst>
          </p:cNvPr>
          <p:cNvSpPr txBox="1">
            <a:spLocks/>
          </p:cNvSpPr>
          <p:nvPr/>
        </p:nvSpPr>
        <p:spPr>
          <a:xfrm>
            <a:off x="906860" y="1470295"/>
            <a:ext cx="9812391" cy="21907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800"/>
              </a:spcAft>
            </a:pPr>
            <a:r>
              <a:rPr lang="en-US" dirty="0">
                <a:solidFill>
                  <a:schemeClr val="tx1">
                    <a:lumMod val="95000"/>
                    <a:lumOff val="5000"/>
                  </a:schemeClr>
                </a:solidFill>
              </a:rPr>
              <a:t>No RUSH</a:t>
            </a:r>
          </a:p>
          <a:p>
            <a:pPr marL="342900" indent="-342900">
              <a:lnSpc>
                <a:spcPct val="100000"/>
              </a:lnSpc>
              <a:spcAft>
                <a:spcPts val="1800"/>
              </a:spcAft>
            </a:pPr>
            <a:r>
              <a:rPr lang="en-US" dirty="0">
                <a:solidFill>
                  <a:schemeClr val="tx1">
                    <a:lumMod val="95000"/>
                    <a:lumOff val="5000"/>
                  </a:schemeClr>
                </a:solidFill>
              </a:rPr>
              <a:t>Wait for CPA’s Adjustments</a:t>
            </a:r>
          </a:p>
          <a:p>
            <a:pPr marL="342900" indent="-342900">
              <a:lnSpc>
                <a:spcPct val="100000"/>
              </a:lnSpc>
              <a:spcAft>
                <a:spcPts val="1800"/>
              </a:spcAft>
            </a:pPr>
            <a:r>
              <a:rPr lang="en-US" dirty="0">
                <a:solidFill>
                  <a:schemeClr val="tx1">
                    <a:lumMod val="95000"/>
                    <a:lumOff val="5000"/>
                  </a:schemeClr>
                </a:solidFill>
              </a:rPr>
              <a:t>All Entries are Date Driven</a:t>
            </a:r>
            <a:endParaRPr lang="en-CA" dirty="0"/>
          </a:p>
        </p:txBody>
      </p:sp>
    </p:spTree>
    <p:extLst>
      <p:ext uri="{BB962C8B-B14F-4D97-AF65-F5344CB8AC3E}">
        <p14:creationId xmlns:p14="http://schemas.microsoft.com/office/powerpoint/2010/main" val="497328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2DE6C5-D490-4101-B649-994624468F98}"/>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Closing Year</a:t>
            </a:r>
            <a:endParaRPr lang="en-CA" sz="4000" dirty="0">
              <a:solidFill>
                <a:srgbClr val="084694"/>
              </a:solidFill>
              <a:latin typeface="Segoe UI Semibold" panose="020B0702040204020203" pitchFamily="34" charset="0"/>
              <a:ea typeface="+mj-ea"/>
              <a:cs typeface="+mj-cs"/>
            </a:endParaRPr>
          </a:p>
        </p:txBody>
      </p:sp>
      <p:pic>
        <p:nvPicPr>
          <p:cNvPr id="3" name="Picture 2">
            <a:extLst>
              <a:ext uri="{FF2B5EF4-FFF2-40B4-BE49-F238E27FC236}">
                <a16:creationId xmlns:a16="http://schemas.microsoft.com/office/drawing/2014/main" id="{94AB45C4-9602-46AF-81A0-9590E7FBD93C}"/>
              </a:ext>
            </a:extLst>
          </p:cNvPr>
          <p:cNvPicPr>
            <a:picLocks noChangeAspect="1"/>
          </p:cNvPicPr>
          <p:nvPr/>
        </p:nvPicPr>
        <p:blipFill>
          <a:blip r:embed="rId3"/>
          <a:stretch>
            <a:fillRect/>
          </a:stretch>
        </p:blipFill>
        <p:spPr>
          <a:xfrm>
            <a:off x="491612" y="2125979"/>
            <a:ext cx="11243187" cy="2614041"/>
          </a:xfrm>
          <a:prstGeom prst="rect">
            <a:avLst/>
          </a:prstGeom>
          <a:ln w="19050">
            <a:solidFill>
              <a:srgbClr val="004B85"/>
            </a:solidFill>
          </a:ln>
        </p:spPr>
      </p:pic>
      <p:sp>
        <p:nvSpPr>
          <p:cNvPr id="5" name="Arrow: Down 4">
            <a:extLst>
              <a:ext uri="{FF2B5EF4-FFF2-40B4-BE49-F238E27FC236}">
                <a16:creationId xmlns:a16="http://schemas.microsoft.com/office/drawing/2014/main" id="{6CCD400E-D0E1-4490-81F9-6A88A7024546}"/>
              </a:ext>
            </a:extLst>
          </p:cNvPr>
          <p:cNvSpPr/>
          <p:nvPr/>
        </p:nvSpPr>
        <p:spPr>
          <a:xfrm>
            <a:off x="11052810" y="889231"/>
            <a:ext cx="585681" cy="10742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102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14453" y="1630738"/>
            <a:ext cx="10452589" cy="3247043"/>
          </a:xfrm>
          <a:prstGeom prst="rect">
            <a:avLst/>
          </a:prstGeom>
          <a:noFill/>
        </p:spPr>
        <p:txBody>
          <a:bodyPr wrap="square" lIns="91440" tIns="45720" rIns="91440" bIns="45720" rtlCol="0" anchor="t">
            <a:spAutoFit/>
          </a:bodyPr>
          <a:lstStyle/>
          <a:p>
            <a:pPr marL="342900" indent="-342900">
              <a:spcAft>
                <a:spcPts val="1800"/>
              </a:spcAft>
              <a:buFont typeface="Arial" panose="020B0604020202020204" pitchFamily="34" charset="0"/>
              <a:buChar char="•"/>
            </a:pPr>
            <a:r>
              <a:rPr lang="en-US" sz="3200" b="1" dirty="0">
                <a:solidFill>
                  <a:schemeClr val="tx1">
                    <a:lumMod val="95000"/>
                    <a:lumOff val="5000"/>
                  </a:schemeClr>
                </a:solidFill>
                <a:latin typeface="Myriad Pro" panose="020B0503030403020204"/>
                <a:ea typeface="ＭＳ Ｐゴシック" charset="0"/>
                <a:cs typeface="Arial"/>
              </a:rPr>
              <a:t>Tech Support </a:t>
            </a:r>
            <a:r>
              <a:rPr lang="en-US" sz="3200" dirty="0">
                <a:solidFill>
                  <a:schemeClr val="tx1">
                    <a:lumMod val="95000"/>
                    <a:lumOff val="5000"/>
                  </a:schemeClr>
                </a:solidFill>
                <a:latin typeface="Myriad Pro" panose="020B0503030403020204"/>
                <a:ea typeface="ＭＳ Ｐゴシック" charset="0"/>
                <a:cs typeface="Arial"/>
              </a:rPr>
              <a:t>– Short, random calls for quick questions</a:t>
            </a:r>
          </a:p>
          <a:p>
            <a:pPr marL="342900" indent="-342900">
              <a:spcAft>
                <a:spcPts val="1800"/>
              </a:spcAft>
              <a:buFont typeface="Arial" panose="020B0604020202020204" pitchFamily="34" charset="0"/>
              <a:buChar char="•"/>
            </a:pPr>
            <a:r>
              <a:rPr lang="en-US" sz="3200" b="1" dirty="0">
                <a:solidFill>
                  <a:schemeClr val="tx1">
                    <a:lumMod val="95000"/>
                    <a:lumOff val="5000"/>
                  </a:schemeClr>
                </a:solidFill>
                <a:latin typeface="Myriad Pro" panose="020B0503030403020204"/>
                <a:ea typeface="ＭＳ Ｐゴシック" charset="0"/>
                <a:cs typeface="Arial"/>
              </a:rPr>
              <a:t>Knowledge Base </a:t>
            </a:r>
            <a:r>
              <a:rPr lang="en-US" sz="3200" dirty="0">
                <a:solidFill>
                  <a:schemeClr val="tx1">
                    <a:lumMod val="95000"/>
                    <a:lumOff val="5000"/>
                  </a:schemeClr>
                </a:solidFill>
                <a:latin typeface="Myriad Pro" panose="020B0503030403020204"/>
                <a:ea typeface="ＭＳ Ｐゴシック" charset="0"/>
                <a:cs typeface="Arial"/>
              </a:rPr>
              <a:t>from our Dealer Portal link</a:t>
            </a:r>
          </a:p>
          <a:p>
            <a:pPr marL="342900" indent="-342900">
              <a:spcAft>
                <a:spcPts val="1800"/>
              </a:spcAft>
              <a:buFont typeface="Arial" panose="020B0604020202020204" pitchFamily="34" charset="0"/>
              <a:buChar char="•"/>
            </a:pPr>
            <a:r>
              <a:rPr lang="en-US" sz="3200" b="1" dirty="0">
                <a:solidFill>
                  <a:schemeClr val="tx1">
                    <a:lumMod val="95000"/>
                    <a:lumOff val="5000"/>
                  </a:schemeClr>
                </a:solidFill>
                <a:latin typeface="Myriad Pro" panose="020B0503030403020204"/>
                <a:ea typeface="ＭＳ Ｐゴシック" charset="0"/>
                <a:cs typeface="Arial"/>
              </a:rPr>
              <a:t>On-Demand Recorded Videos</a:t>
            </a:r>
          </a:p>
          <a:p>
            <a:pPr marL="342900" indent="-342900">
              <a:spcAft>
                <a:spcPts val="1800"/>
              </a:spcAft>
              <a:buFont typeface="Arial" panose="020B0604020202020204" pitchFamily="34" charset="0"/>
              <a:buChar char="•"/>
            </a:pPr>
            <a:r>
              <a:rPr lang="en-US" sz="3200" b="1" dirty="0">
                <a:solidFill>
                  <a:schemeClr val="tx1">
                    <a:lumMod val="95000"/>
                    <a:lumOff val="5000"/>
                  </a:schemeClr>
                </a:solidFill>
                <a:latin typeface="Myriad Pro" panose="020B0503030403020204"/>
                <a:ea typeface="ＭＳ Ｐゴシック" charset="0"/>
                <a:cs typeface="Arial"/>
              </a:rPr>
              <a:t>Web Training </a:t>
            </a:r>
            <a:r>
              <a:rPr lang="en-US" sz="3200" dirty="0">
                <a:solidFill>
                  <a:schemeClr val="tx1">
                    <a:lumMod val="95000"/>
                    <a:lumOff val="5000"/>
                  </a:schemeClr>
                </a:solidFill>
                <a:latin typeface="Myriad Pro" panose="020B0503030403020204"/>
                <a:ea typeface="ＭＳ Ｐゴシック" charset="0"/>
                <a:cs typeface="Arial"/>
              </a:rPr>
              <a:t>– Scheduled training session with trainer</a:t>
            </a:r>
            <a:endParaRPr lang="en-US" sz="3200" dirty="0">
              <a:solidFill>
                <a:schemeClr val="tx1">
                  <a:lumMod val="95000"/>
                  <a:lumOff val="5000"/>
                </a:schemeClr>
              </a:solidFill>
              <a:latin typeface="Myriad Pro"/>
              <a:ea typeface="ＭＳ Ｐゴシック"/>
              <a:cs typeface="Arial"/>
            </a:endParaRPr>
          </a:p>
        </p:txBody>
      </p:sp>
      <p:sp>
        <p:nvSpPr>
          <p:cNvPr id="2" name="Tytuł 7">
            <a:extLst>
              <a:ext uri="{FF2B5EF4-FFF2-40B4-BE49-F238E27FC236}">
                <a16:creationId xmlns:a16="http://schemas.microsoft.com/office/drawing/2014/main" id="{AA678201-73E4-4C43-B038-CCEA07E4E6D2}"/>
              </a:ext>
            </a:extLst>
          </p:cNvPr>
          <p:cNvSpPr txBox="1">
            <a:spLocks/>
          </p:cNvSpPr>
          <p:nvPr/>
        </p:nvSpPr>
        <p:spPr>
          <a:xfrm>
            <a:off x="724959" y="0"/>
            <a:ext cx="10742083" cy="1325563"/>
          </a:xfrm>
          <a:prstGeom prst="rect">
            <a:avLst/>
          </a:prstGeom>
        </p:spPr>
        <p:txBody>
          <a:bodyPr vert="horz" lIns="121920" tIns="121920" rIns="121920" bIns="121920" rtlCol="0" anchor="ctr" anchorCtr="0">
            <a:normAutofit/>
          </a:bodyPr>
          <a:lstStyle>
            <a:lvl1pPr algn="l" defTabSz="685800" rtl="0" eaLnBrk="1" latinLnBrk="0" hangingPunct="1">
              <a:lnSpc>
                <a:spcPct val="90000"/>
              </a:lnSpc>
              <a:spcBef>
                <a:spcPct val="0"/>
              </a:spcBef>
              <a:buNone/>
              <a:defRPr sz="3300" kern="1200">
                <a:solidFill>
                  <a:srgbClr val="084694"/>
                </a:solidFill>
                <a:latin typeface="Segoe UI Semibold" panose="020B0702040204020203" pitchFamily="34" charset="0"/>
                <a:ea typeface="+mj-ea"/>
                <a:cs typeface="+mj-cs"/>
              </a:defRPr>
            </a:lvl1pPr>
          </a:lstStyle>
          <a:p>
            <a:r>
              <a:rPr lang="en-US" sz="4400" b="1" dirty="0">
                <a:latin typeface="Myriad Pro" panose="020B0503030403020204"/>
              </a:rPr>
              <a:t>Resources</a:t>
            </a:r>
            <a:endParaRPr lang="en-US" dirty="0"/>
          </a:p>
        </p:txBody>
      </p:sp>
    </p:spTree>
    <p:extLst>
      <p:ext uri="{BB962C8B-B14F-4D97-AF65-F5344CB8AC3E}">
        <p14:creationId xmlns:p14="http://schemas.microsoft.com/office/powerpoint/2010/main" val="3432955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2DE6C5-D490-4101-B649-994624468F98}"/>
              </a:ext>
            </a:extLst>
          </p:cNvPr>
          <p:cNvSpPr txBox="1">
            <a:spLocks/>
          </p:cNvSpPr>
          <p:nvPr/>
        </p:nvSpPr>
        <p:spPr>
          <a:xfrm>
            <a:off x="790950" y="458864"/>
            <a:ext cx="10357402" cy="7575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084694"/>
                </a:solidFill>
                <a:latin typeface="Segoe UI Semibold" panose="020B0702040204020203" pitchFamily="34" charset="0"/>
                <a:ea typeface="+mj-ea"/>
                <a:cs typeface="+mj-cs"/>
              </a:rPr>
              <a:t>Recap</a:t>
            </a:r>
            <a:endParaRPr lang="en-CA" sz="4000" dirty="0">
              <a:solidFill>
                <a:srgbClr val="084694"/>
              </a:solidFill>
              <a:latin typeface="Segoe UI Semibold" panose="020B0702040204020203" pitchFamily="34" charset="0"/>
              <a:ea typeface="+mj-ea"/>
              <a:cs typeface="+mj-cs"/>
            </a:endParaRPr>
          </a:p>
        </p:txBody>
      </p:sp>
      <p:sp>
        <p:nvSpPr>
          <p:cNvPr id="6" name="Text Placeholder 2">
            <a:extLst>
              <a:ext uri="{FF2B5EF4-FFF2-40B4-BE49-F238E27FC236}">
                <a16:creationId xmlns:a16="http://schemas.microsoft.com/office/drawing/2014/main" id="{21B24543-D7C8-43C2-9835-70003E6147F7}"/>
              </a:ext>
            </a:extLst>
          </p:cNvPr>
          <p:cNvSpPr txBox="1">
            <a:spLocks/>
          </p:cNvSpPr>
          <p:nvPr/>
        </p:nvSpPr>
        <p:spPr>
          <a:xfrm>
            <a:off x="906860" y="1470295"/>
            <a:ext cx="9812391" cy="21907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sz="2800" b="1" dirty="0">
                <a:latin typeface="+mn-lt"/>
              </a:rPr>
              <a:t>Year End Prep to Create New Fiscal Year</a:t>
            </a:r>
          </a:p>
          <a:p>
            <a:pPr marL="285750" indent="-285750">
              <a:lnSpc>
                <a:spcPct val="150000"/>
              </a:lnSpc>
              <a:buFont typeface="Arial" panose="020B0604020202020204" pitchFamily="34" charset="0"/>
              <a:buChar char="•"/>
            </a:pPr>
            <a:r>
              <a:rPr lang="en-US" sz="2800" b="1" dirty="0">
                <a:latin typeface="+mn-lt"/>
              </a:rPr>
              <a:t>Reconcile / Print Financial Reports</a:t>
            </a:r>
          </a:p>
          <a:p>
            <a:pPr marL="285750" indent="-285750">
              <a:lnSpc>
                <a:spcPct val="150000"/>
              </a:lnSpc>
              <a:buFont typeface="Arial" panose="020B0604020202020204" pitchFamily="34" charset="0"/>
              <a:buChar char="•"/>
            </a:pPr>
            <a:r>
              <a:rPr lang="en-US" sz="2800" b="1" dirty="0">
                <a:latin typeface="+mn-lt"/>
              </a:rPr>
              <a:t>Sales Tax Routine</a:t>
            </a:r>
          </a:p>
          <a:p>
            <a:pPr marL="285750" indent="-285750">
              <a:lnSpc>
                <a:spcPct val="150000"/>
              </a:lnSpc>
              <a:buFont typeface="Arial" panose="020B0604020202020204" pitchFamily="34" charset="0"/>
              <a:buChar char="•"/>
            </a:pPr>
            <a:r>
              <a:rPr lang="en-US" sz="3200" b="1" dirty="0">
                <a:latin typeface="+mn-lt"/>
              </a:rPr>
              <a:t>Closing a Month</a:t>
            </a:r>
          </a:p>
          <a:p>
            <a:pPr marL="285750" indent="-285750">
              <a:lnSpc>
                <a:spcPct val="150000"/>
              </a:lnSpc>
              <a:buFont typeface="Arial" panose="020B0604020202020204" pitchFamily="34" charset="0"/>
              <a:buChar char="•"/>
            </a:pPr>
            <a:r>
              <a:rPr lang="en-US" sz="3200" b="1" dirty="0"/>
              <a:t>Closing a Fiscal Year</a:t>
            </a:r>
            <a:endParaRPr lang="en-US" sz="3200" b="1" dirty="0">
              <a:latin typeface="+mn-lt"/>
            </a:endParaRPr>
          </a:p>
        </p:txBody>
      </p:sp>
    </p:spTree>
    <p:extLst>
      <p:ext uri="{BB962C8B-B14F-4D97-AF65-F5344CB8AC3E}">
        <p14:creationId xmlns:p14="http://schemas.microsoft.com/office/powerpoint/2010/main" val="823498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B39123-B7FD-099E-1AD6-F03F59F336F4}"/>
              </a:ext>
            </a:extLst>
          </p:cNvPr>
          <p:cNvSpPr>
            <a:spLocks noGrp="1"/>
          </p:cNvSpPr>
          <p:nvPr>
            <p:ph type="title"/>
          </p:nvPr>
        </p:nvSpPr>
        <p:spPr>
          <a:xfrm>
            <a:off x="2667000" y="3429000"/>
            <a:ext cx="6858000" cy="1325563"/>
          </a:xfrm>
        </p:spPr>
        <p:txBody>
          <a:bodyPr anchor="ctr">
            <a:normAutofit/>
          </a:bodyPr>
          <a:lstStyle/>
          <a:p>
            <a:pPr algn="ctr"/>
            <a:r>
              <a:rPr lang="en-US" dirty="0"/>
              <a:t>Questions ?</a:t>
            </a:r>
          </a:p>
        </p:txBody>
      </p:sp>
    </p:spTree>
    <p:extLst>
      <p:ext uri="{BB962C8B-B14F-4D97-AF65-F5344CB8AC3E}">
        <p14:creationId xmlns:p14="http://schemas.microsoft.com/office/powerpoint/2010/main" val="341350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62DFBC-5EC0-70F2-87A9-113824C3D7E5}"/>
              </a:ext>
            </a:extLst>
          </p:cNvPr>
          <p:cNvSpPr/>
          <p:nvPr/>
        </p:nvSpPr>
        <p:spPr>
          <a:xfrm>
            <a:off x="926390" y="1646829"/>
            <a:ext cx="10271125" cy="3825875"/>
          </a:xfrm>
          <a:prstGeom prst="rect">
            <a:avLst/>
          </a:prstGeom>
          <a:solidFill>
            <a:srgbClr val="3F7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3" name="Text Placeholder 2">
            <a:extLst>
              <a:ext uri="{FF2B5EF4-FFF2-40B4-BE49-F238E27FC236}">
                <a16:creationId xmlns:a16="http://schemas.microsoft.com/office/drawing/2014/main" id="{2890EAA0-F26D-2AFF-B53A-3BAB9240B7E9}"/>
              </a:ext>
            </a:extLst>
          </p:cNvPr>
          <p:cNvSpPr>
            <a:spLocks noGrp="1"/>
          </p:cNvSpPr>
          <p:nvPr>
            <p:ph type="body" sz="quarter" idx="13"/>
          </p:nvPr>
        </p:nvSpPr>
        <p:spPr>
          <a:xfrm>
            <a:off x="926391" y="1243036"/>
            <a:ext cx="10339220" cy="4371928"/>
          </a:xfrm>
        </p:spPr>
        <p:txBody>
          <a:bodyPr/>
          <a:lstStyle/>
          <a:p>
            <a:pPr marL="859155" lvl="1" indent="-511810"/>
            <a:endParaRPr lang="en-US" sz="2000" b="1" dirty="0">
              <a:solidFill>
                <a:srgbClr val="EDF5FE"/>
              </a:solidFill>
            </a:endParaRPr>
          </a:p>
          <a:p>
            <a:pPr>
              <a:buClr>
                <a:schemeClr val="bg1"/>
              </a:buClr>
            </a:pPr>
            <a:r>
              <a:rPr lang="en-US" sz="2800" dirty="0">
                <a:solidFill>
                  <a:srgbClr val="EDF5FE"/>
                </a:solidFill>
              </a:rPr>
              <a:t>Standard Routines – Don’t Wait until Month End</a:t>
            </a:r>
          </a:p>
          <a:p>
            <a:pPr>
              <a:buClr>
                <a:schemeClr val="bg1"/>
              </a:buClr>
            </a:pPr>
            <a:r>
              <a:rPr lang="en-US" sz="2800" dirty="0">
                <a:solidFill>
                  <a:srgbClr val="EDF5FE"/>
                </a:solidFill>
              </a:rPr>
              <a:t>Aspen Report Card as a Guide</a:t>
            </a:r>
          </a:p>
          <a:p>
            <a:pPr>
              <a:buClr>
                <a:schemeClr val="bg1"/>
              </a:buClr>
            </a:pPr>
            <a:r>
              <a:rPr lang="en-US" sz="2800" dirty="0">
                <a:solidFill>
                  <a:srgbClr val="EDF5FE"/>
                </a:solidFill>
              </a:rPr>
              <a:t>Flat Trial Balance &amp; with Account Lists</a:t>
            </a:r>
          </a:p>
          <a:p>
            <a:pPr>
              <a:buClr>
                <a:schemeClr val="bg1"/>
              </a:buClr>
            </a:pPr>
            <a:r>
              <a:rPr lang="en-US" sz="2800" dirty="0">
                <a:solidFill>
                  <a:srgbClr val="EDF5FE"/>
                </a:solidFill>
              </a:rPr>
              <a:t>Reconciliation Tips – GL Entry &amp; Bank Rec Options</a:t>
            </a:r>
          </a:p>
          <a:p>
            <a:pPr marL="115887" indent="0">
              <a:buClr>
                <a:schemeClr val="bg1"/>
              </a:buClr>
              <a:buNone/>
            </a:pPr>
            <a:endParaRPr lang="en-US" sz="2800" dirty="0">
              <a:solidFill>
                <a:srgbClr val="EDF5FE"/>
              </a:solidFill>
            </a:endParaRPr>
          </a:p>
          <a:p>
            <a:pPr marL="859155" lvl="1" indent="-511810">
              <a:buClr>
                <a:schemeClr val="bg1"/>
              </a:buClr>
            </a:pPr>
            <a:endParaRPr lang="en-US" sz="2000" dirty="0">
              <a:solidFill>
                <a:srgbClr val="EDF5FE"/>
              </a:solidFill>
            </a:endParaRPr>
          </a:p>
        </p:txBody>
      </p:sp>
      <p:pic>
        <p:nvPicPr>
          <p:cNvPr id="4" name="Picture 2">
            <a:extLst>
              <a:ext uri="{FF2B5EF4-FFF2-40B4-BE49-F238E27FC236}">
                <a16:creationId xmlns:a16="http://schemas.microsoft.com/office/drawing/2014/main" id="{AFF1F6AD-049C-C02D-D7B2-5937623F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93" y="6149009"/>
            <a:ext cx="3424712" cy="59634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100D140-566B-4913-4377-3DECD5997FDD}"/>
              </a:ext>
            </a:extLst>
          </p:cNvPr>
          <p:cNvSpPr/>
          <p:nvPr/>
        </p:nvSpPr>
        <p:spPr>
          <a:xfrm>
            <a:off x="994484" y="1061468"/>
            <a:ext cx="2540000" cy="714375"/>
          </a:xfrm>
          <a:prstGeom prst="rect">
            <a:avLst/>
          </a:prstGeom>
          <a:solidFill>
            <a:srgbClr val="0447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7" name="Title 1">
            <a:extLst>
              <a:ext uri="{FF2B5EF4-FFF2-40B4-BE49-F238E27FC236}">
                <a16:creationId xmlns:a16="http://schemas.microsoft.com/office/drawing/2014/main" id="{7072C1DA-1B31-27E9-A998-F2636F84E75D}"/>
              </a:ext>
            </a:extLst>
          </p:cNvPr>
          <p:cNvSpPr>
            <a:spLocks noGrp="1"/>
          </p:cNvSpPr>
          <p:nvPr/>
        </p:nvSpPr>
        <p:spPr>
          <a:xfrm>
            <a:off x="994485" y="1243036"/>
            <a:ext cx="2679346" cy="612309"/>
          </a:xfrm>
          <a:prstGeom prst="rect">
            <a:avLst/>
          </a:prstGeom>
        </p:spPr>
        <p:txBody>
          <a:bodyPr vert="horz" lIns="91440" tIns="45720" rIns="91440" bIns="45720" rtlCol="0" anchor="ctr">
            <a:normAutofit/>
          </a:bodyPr>
          <a:lstStyle>
            <a:lvl1pPr algn="l" defTabSz="912114" rtl="0" eaLnBrk="1" latinLnBrk="0" hangingPunct="1">
              <a:lnSpc>
                <a:spcPct val="90000"/>
              </a:lnSpc>
              <a:spcBef>
                <a:spcPct val="0"/>
              </a:spcBef>
              <a:buNone/>
              <a:defRPr sz="4389" kern="1200">
                <a:solidFill>
                  <a:schemeClr val="tx1"/>
                </a:solidFill>
                <a:latin typeface="+mj-lt"/>
                <a:ea typeface="+mj-ea"/>
                <a:cs typeface="+mj-cs"/>
              </a:defRPr>
            </a:lvl1pPr>
          </a:lstStyle>
          <a:p>
            <a:r>
              <a:rPr lang="en-US" sz="3200" b="1" dirty="0">
                <a:solidFill>
                  <a:srgbClr val="EDF5FE"/>
                </a:solidFill>
                <a:latin typeface="Calibri"/>
                <a:ea typeface="+mn-ea"/>
                <a:cs typeface="Calibri"/>
              </a:rPr>
              <a:t>Let’s Review</a:t>
            </a:r>
          </a:p>
        </p:txBody>
      </p:sp>
    </p:spTree>
    <p:extLst>
      <p:ext uri="{BB962C8B-B14F-4D97-AF65-F5344CB8AC3E}">
        <p14:creationId xmlns:p14="http://schemas.microsoft.com/office/powerpoint/2010/main" val="3337362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D5678-2254-B2F0-4E36-8DD0F7C48012}"/>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We sincerely Thank You for attending!</a:t>
            </a:r>
          </a:p>
        </p:txBody>
      </p:sp>
    </p:spTree>
    <p:extLst>
      <p:ext uri="{BB962C8B-B14F-4D97-AF65-F5344CB8AC3E}">
        <p14:creationId xmlns:p14="http://schemas.microsoft.com/office/powerpoint/2010/main" val="156274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C7AF-4DE1-4C82-A162-15B6307100B7}"/>
            </a:ext>
          </a:extLst>
        </p:cNvPr>
        <p:cNvGrpSpPr/>
        <p:nvPr/>
      </p:nvGrpSpPr>
      <p:grpSpPr>
        <a:xfrm>
          <a:off x="0" y="0"/>
          <a:ext cx="0" cy="0"/>
          <a:chOff x="0" y="0"/>
          <a:chExt cx="0" cy="0"/>
        </a:xfrm>
      </p:grpSpPr>
      <p:sp>
        <p:nvSpPr>
          <p:cNvPr id="8" name="Tytuł 17">
            <a:extLst>
              <a:ext uri="{FF2B5EF4-FFF2-40B4-BE49-F238E27FC236}">
                <a16:creationId xmlns:a16="http://schemas.microsoft.com/office/drawing/2014/main" id="{BEB85AC7-6328-BAA3-C66D-B45C7E42C1F9}"/>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56D233BA-77D3-7BE4-2013-1E73F986C270}"/>
              </a:ext>
            </a:extLst>
          </p:cNvPr>
          <p:cNvPicPr>
            <a:picLocks noChangeAspect="1"/>
          </p:cNvPicPr>
          <p:nvPr/>
        </p:nvPicPr>
        <p:blipFill>
          <a:blip r:embed="rId3">
            <a:extLst>
              <a:ext uri="{28A0092B-C50C-407E-A947-70E740481C1C}">
                <a14:useLocalDpi xmlns:a14="http://schemas.microsoft.com/office/drawing/2010/main" val="0"/>
              </a:ext>
            </a:extLst>
          </a:blip>
          <a:srcRect l="35580" r="12300"/>
          <a:stretch/>
        </p:blipFill>
        <p:spPr>
          <a:xfrm>
            <a:off x="7620000" y="1752600"/>
            <a:ext cx="4572000" cy="5105400"/>
          </a:xfrm>
          <a:prstGeom prst="roundRect">
            <a:avLst>
              <a:gd name="adj" fmla="val 0"/>
            </a:avLst>
          </a:prstGeom>
        </p:spPr>
      </p:pic>
      <p:sp>
        <p:nvSpPr>
          <p:cNvPr id="14" name="Rectangle: Rounded Corners 13">
            <a:extLst>
              <a:ext uri="{FF2B5EF4-FFF2-40B4-BE49-F238E27FC236}">
                <a16:creationId xmlns:a16="http://schemas.microsoft.com/office/drawing/2014/main" id="{481A5DE6-07CB-3CC2-A1AA-0211D5A402CD}"/>
              </a:ext>
            </a:extLst>
          </p:cNvPr>
          <p:cNvSpPr/>
          <p:nvPr/>
        </p:nvSpPr>
        <p:spPr>
          <a:xfrm>
            <a:off x="7620000" y="1744980"/>
            <a:ext cx="4572000" cy="5105400"/>
          </a:xfrm>
          <a:prstGeom prst="roundRect">
            <a:avLst>
              <a:gd name="adj" fmla="val 0"/>
            </a:avLst>
          </a:prstGeom>
          <a:gradFill>
            <a:gsLst>
              <a:gs pos="0">
                <a:schemeClr val="accent1"/>
              </a:gs>
              <a:gs pos="10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6B1CDC9-E0A0-F171-C410-39D2EF7C2976}"/>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84E4910-AC3F-5386-1F1D-5C6D8014B8D7}"/>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F9A2E943-1B7D-00F6-D3F7-B99A3288D0F8}"/>
              </a:ext>
            </a:extLst>
          </p:cNvPr>
          <p:cNvSpPr/>
          <p:nvPr/>
        </p:nvSpPr>
        <p:spPr>
          <a:xfrm>
            <a:off x="4191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A91C53B-69F3-1855-79BF-897FD9189E95}"/>
              </a:ext>
            </a:extLst>
          </p:cNvPr>
          <p:cNvSpPr txBox="1"/>
          <p:nvPr/>
        </p:nvSpPr>
        <p:spPr>
          <a:xfrm>
            <a:off x="4800600" y="480060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9" name="Graphic 18">
            <a:extLst>
              <a:ext uri="{FF2B5EF4-FFF2-40B4-BE49-F238E27FC236}">
                <a16:creationId xmlns:a16="http://schemas.microsoft.com/office/drawing/2014/main" id="{072B22F2-A064-79ED-9107-60319AA7A3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3920" y="4847128"/>
            <a:ext cx="268432" cy="268432"/>
          </a:xfrm>
          <a:prstGeom prst="rect">
            <a:avLst/>
          </a:prstGeom>
        </p:spPr>
      </p:pic>
      <p:pic>
        <p:nvPicPr>
          <p:cNvPr id="21" name="Graphic 20">
            <a:extLst>
              <a:ext uri="{FF2B5EF4-FFF2-40B4-BE49-F238E27FC236}">
                <a16:creationId xmlns:a16="http://schemas.microsoft.com/office/drawing/2014/main" id="{212A15CB-FB62-812C-6276-B404E10A57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47829" y="4858824"/>
            <a:ext cx="202915" cy="276702"/>
          </a:xfrm>
          <a:prstGeom prst="rect">
            <a:avLst/>
          </a:prstGeom>
        </p:spPr>
      </p:pic>
    </p:spTree>
    <p:extLst>
      <p:ext uri="{BB962C8B-B14F-4D97-AF65-F5344CB8AC3E}">
        <p14:creationId xmlns:p14="http://schemas.microsoft.com/office/powerpoint/2010/main" val="256813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XIS theme">
  <a:themeElements>
    <a:clrScheme name="Charter">
      <a:dk1>
        <a:srgbClr val="0055A4"/>
      </a:dk1>
      <a:lt1>
        <a:srgbClr val="FFFFFF"/>
      </a:lt1>
      <a:dk2>
        <a:srgbClr val="007A33"/>
      </a:dk2>
      <a:lt2>
        <a:srgbClr val="FFFFFF"/>
      </a:lt2>
      <a:accent1>
        <a:srgbClr val="00A7A1"/>
      </a:accent1>
      <a:accent2>
        <a:srgbClr val="404040"/>
      </a:accent2>
      <a:accent3>
        <a:srgbClr val="F3A23B"/>
      </a:accent3>
      <a:accent4>
        <a:srgbClr val="0055A4"/>
      </a:accent4>
      <a:accent5>
        <a:srgbClr val="232323"/>
      </a:accent5>
      <a:accent6>
        <a:srgbClr val="AFAFAF"/>
      </a:accent6>
      <a:hlink>
        <a:srgbClr val="FFFFFF"/>
      </a:hlink>
      <a:folHlink>
        <a:srgbClr val="40404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Presentation1" id="{9EAB0774-A81E-437B-901B-C98E8285E1BD}" vid="{2568062E-7373-4101-919C-A44A8BB56A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D6775C401A1640A4B6CD356F6DB115" ma:contentTypeVersion="18" ma:contentTypeDescription="Create a new document." ma:contentTypeScope="" ma:versionID="d5b1180af3163315e3554cbe0618c46c">
  <xsd:schema xmlns:xsd="http://www.w3.org/2001/XMLSchema" xmlns:xs="http://www.w3.org/2001/XMLSchema" xmlns:p="http://schemas.microsoft.com/office/2006/metadata/properties" xmlns:ns2="9d4cd623-3799-4ddc-ada4-77011a1fbe38" xmlns:ns3="10aab84b-ebc1-4094-a9d9-1ee9be3db491" targetNamespace="http://schemas.microsoft.com/office/2006/metadata/properties" ma:root="true" ma:fieldsID="59cafd4d6e0f03a1fcd32b35e6e9844c" ns2:_="" ns3:_="">
    <xsd:import namespace="9d4cd623-3799-4ddc-ada4-77011a1fbe38"/>
    <xsd:import namespace="10aab84b-ebc1-4094-a9d9-1ee9be3db4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cd623-3799-4ddc-ada4-77011a1fbe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fba1a00-cd55-4846-a578-cb419559460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ab84b-ebc1-4094-a9d9-1ee9be3db49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e6d9d94-bf33-415a-b03d-5e901ef345b8}" ma:internalName="TaxCatchAll" ma:showField="CatchAllData" ma:web="10aab84b-ebc1-4094-a9d9-1ee9be3db4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cd623-3799-4ddc-ada4-77011a1fbe38">
      <Terms xmlns="http://schemas.microsoft.com/office/infopath/2007/PartnerControls"/>
    </lcf76f155ced4ddcb4097134ff3c332f>
    <TaxCatchAll xmlns="10aab84b-ebc1-4094-a9d9-1ee9be3db491" xsi:nil="true"/>
  </documentManagement>
</p:properties>
</file>

<file path=customXml/itemProps1.xml><?xml version="1.0" encoding="utf-8"?>
<ds:datastoreItem xmlns:ds="http://schemas.openxmlformats.org/officeDocument/2006/customXml" ds:itemID="{34738D0F-C9B0-4640-BA79-A0AE0DCBC022}"/>
</file>

<file path=customXml/itemProps2.xml><?xml version="1.0" encoding="utf-8"?>
<ds:datastoreItem xmlns:ds="http://schemas.openxmlformats.org/officeDocument/2006/customXml" ds:itemID="{11E031C9-1D4C-4802-95BB-FF3AEF0338FE}"/>
</file>

<file path=customXml/itemProps3.xml><?xml version="1.0" encoding="utf-8"?>
<ds:datastoreItem xmlns:ds="http://schemas.openxmlformats.org/officeDocument/2006/customXml" ds:itemID="{3B18A77F-1066-4E61-A0B5-1398A2A4F73C}"/>
</file>

<file path=docMetadata/LabelInfo.xml><?xml version="1.0" encoding="utf-8"?>
<clbl:labelList xmlns:clbl="http://schemas.microsoft.com/office/2020/mipLabelMetadata">
  <clbl:label id="{f65d02be-9231-4769-9120-8d7f799652db}" enabled="0" method="" siteId="{f65d02be-9231-4769-9120-8d7f799652db}" removed="1"/>
</clbl:labelList>
</file>

<file path=docProps/app.xml><?xml version="1.0" encoding="utf-8"?>
<Properties xmlns="http://schemas.openxmlformats.org/officeDocument/2006/extended-properties" xmlns:vt="http://schemas.openxmlformats.org/officeDocument/2006/docPropsVTypes">
  <Template>AXIS_generic_2016_wide</Template>
  <TotalTime>25074</TotalTime>
  <Words>2988</Words>
  <Application>Microsoft Office PowerPoint</Application>
  <PresentationFormat>Widescreen</PresentationFormat>
  <Paragraphs>325</Paragraphs>
  <Slides>40</Slides>
  <Notes>38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40</vt:i4>
      </vt:variant>
    </vt:vector>
  </HeadingPairs>
  <TitlesOfParts>
    <vt:vector size="51" baseType="lpstr">
      <vt:lpstr>ＭＳ Ｐゴシック</vt:lpstr>
      <vt:lpstr>Arial</vt:lpstr>
      <vt:lpstr>Calibri</vt:lpstr>
      <vt:lpstr>Calibri Light</vt:lpstr>
      <vt:lpstr>Cambria</vt:lpstr>
      <vt:lpstr>Franklin Gothic Book</vt:lpstr>
      <vt:lpstr>Myriad Pro</vt:lpstr>
      <vt:lpstr>Segoe UI Semibold</vt:lpstr>
      <vt:lpstr>Wingdings</vt:lpstr>
      <vt:lpstr>AXIS theme</vt:lpstr>
      <vt:lpstr>Office Theme</vt:lpstr>
      <vt:lpstr>PowerPoint Presentation</vt:lpstr>
      <vt:lpstr>PowerPoint Presentation</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lpstr>PowerPoint Presentation</vt:lpstr>
      <vt:lpstr>We sincerely Thank You for attending!</vt:lpstr>
      <vt:lpstr>PowerPoint Presentation</vt:lpstr>
    </vt:vector>
  </TitlesOfParts>
  <Company>Campana Systems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Your Title Here -- it can be 2 lines if you want</dc:title>
  <dc:creator>Mark Futterer</dc:creator>
  <cp:lastModifiedBy>Laura Wickard</cp:lastModifiedBy>
  <cp:revision>529</cp:revision>
  <cp:lastPrinted>2018-08-15T18:40:37Z</cp:lastPrinted>
  <dcterms:created xsi:type="dcterms:W3CDTF">2016-10-24T23:55:46Z</dcterms:created>
  <dcterms:modified xsi:type="dcterms:W3CDTF">2025-02-12T17:54:03Z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0x01010072D6775C401A1640A4B6CD356F6DB115</vt:lpwstr>
  </property>
</Properties>
</file>