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4"/>
    <p:sldMasterId id="2147483650" r:id="rId5"/>
  </p:sldMasterIdLst>
  <p:notesMasterIdLst>
    <p:notesMasterId r:id="rId19"/>
  </p:notesMasterIdLst>
  <p:handoutMasterIdLst>
    <p:handoutMasterId r:id="rId20"/>
  </p:handoutMasterIdLst>
  <p:sldIdLst>
    <p:sldId id="260" r:id="rId6"/>
    <p:sldId id="378" r:id="rId7"/>
    <p:sldId id="388" r:id="rId8"/>
    <p:sldId id="391" r:id="rId9"/>
    <p:sldId id="396" r:id="rId10"/>
    <p:sldId id="379" r:id="rId11"/>
    <p:sldId id="384" r:id="rId12"/>
    <p:sldId id="385" r:id="rId13"/>
    <p:sldId id="392" r:id="rId14"/>
    <p:sldId id="397" r:id="rId15"/>
    <p:sldId id="398" r:id="rId16"/>
    <p:sldId id="399" r:id="rId17"/>
    <p:sldId id="389" r:id="rId18"/>
  </p:sldIdLst>
  <p:sldSz cx="12192000" cy="6858000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24" userDrawn="1">
          <p15:clr>
            <a:srgbClr val="A4A3A4"/>
          </p15:clr>
        </p15:guide>
        <p15:guide id="2" pos="432" userDrawn="1">
          <p15:clr>
            <a:srgbClr val="A4A3A4"/>
          </p15:clr>
        </p15:guide>
        <p15:guide id="3" orient="horz" pos="2784" userDrawn="1">
          <p15:clr>
            <a:srgbClr val="A4A3A4"/>
          </p15:clr>
        </p15:guide>
        <p15:guide id="4" orient="horz" pos="2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seniya Savelyeva" initials="KS" lastIdx="5" clrIdx="0">
    <p:extLst>
      <p:ext uri="{19B8F6BF-5375-455C-9EA6-DF929625EA0E}">
        <p15:presenceInfo xmlns:p15="http://schemas.microsoft.com/office/powerpoint/2012/main" userId="S-1-5-21-1166330866-2158198270-2689449013-69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59A1"/>
    <a:srgbClr val="001A3C"/>
    <a:srgbClr val="2D94E0"/>
    <a:srgbClr val="B9DEFC"/>
    <a:srgbClr val="EDF5FE"/>
    <a:srgbClr val="B9B9B9"/>
    <a:srgbClr val="232323"/>
    <a:srgbClr val="373A44"/>
    <a:srgbClr val="E6E6E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16EA08-5CC4-4804-A6B7-60C1C3393F29}" v="40" dt="2025-02-07T02:29:01.8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3166" autoAdjust="0"/>
  </p:normalViewPr>
  <p:slideViewPr>
    <p:cSldViewPr snapToGrid="0">
      <p:cViewPr varScale="1">
        <p:scale>
          <a:sx n="88" d="100"/>
          <a:sy n="88" d="100"/>
        </p:scale>
        <p:origin x="324" y="90"/>
      </p:cViewPr>
      <p:guideLst>
        <p:guide orient="horz" pos="624"/>
        <p:guide pos="432"/>
        <p:guide orient="horz" pos="2784"/>
        <p:guide orient="horz" pos="2352"/>
      </p:guideLst>
    </p:cSldViewPr>
  </p:slid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notesViewPr>
    <p:cSldViewPr snapToGrid="0">
      <p:cViewPr varScale="1">
        <p:scale>
          <a:sx n="122" d="100"/>
          <a:sy n="122" d="100"/>
        </p:scale>
        <p:origin x="3846" y="9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84508CF-F35E-4706-9BA6-77B79739D350}" type="datetimeFigureOut">
              <a:rPr lang="en-US"/>
              <a:pPr>
                <a:defRPr/>
              </a:pPr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0C508FB5-316F-4A35-B1F0-6AB2FEB5A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73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97A26D-E782-4A23-BE45-60EE98FD9B72}" type="datetimeFigureOut">
              <a:rPr lang="en-US"/>
              <a:pPr>
                <a:defRPr/>
              </a:pPr>
              <a:t>2/6/2025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03B2A7E-0BD1-4B2E-9C7E-29952F5650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52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04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89FA2-7B62-CA74-B7A2-FE973630D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682C57-E6D4-7794-1BB2-A910785A4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96764C-74B0-00C4-BD4D-A95A7108F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A9666-C0C8-D595-12E5-8DE9F954B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728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91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144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E98E8-F46A-33E1-11F8-E04797BBC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5FFC61-A6FA-B76A-65F8-79BC44D534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7FF86F-CF52-DAA1-90B2-9CE65FF12E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FC7B23-A82A-BA4C-72F2-5D32D834E1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081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767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461D6-C5B9-28AA-5067-9FDB1B0CA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E50685-ACC0-AB84-3E59-5765208F80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57CDC0-56D4-253E-C8C9-D1FC94183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5D77BE-CDF8-2E5F-8B6A-6C9FD81042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03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>
            <a:extLst>
              <a:ext uri="{FF2B5EF4-FFF2-40B4-BE49-F238E27FC236}">
                <a16:creationId xmlns:a16="http://schemas.microsoft.com/office/drawing/2014/main" id="{5AFAB17C-35D6-4B9D-9E7A-2C01A9E843E0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A3D71890-B3CB-4FD8-834D-009164FB2136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Tytuł 3">
            <a:extLst>
              <a:ext uri="{FF2B5EF4-FFF2-40B4-BE49-F238E27FC236}">
                <a16:creationId xmlns:a16="http://schemas.microsoft.com/office/drawing/2014/main" id="{EAB87C57-A24A-40AF-AB55-474978C5F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8" name="Tytuł 3">
            <a:extLst>
              <a:ext uri="{FF2B5EF4-FFF2-40B4-BE49-F238E27FC236}">
                <a16:creationId xmlns:a16="http://schemas.microsoft.com/office/drawing/2014/main" id="{6C16F662-5664-479A-B220-CABCADD0FD75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0E60A237-D655-4551-9317-77C284689725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7B6716D-DE46-00A5-72D5-97522B61B2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A715654-5B58-48CE-6809-83FAD8AF00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0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95CC5B96-AD43-4688-9101-4451DD34D1E7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CBF483FC-B9CB-4EC5-873E-BB24F6110B07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ytuł 3">
            <a:extLst>
              <a:ext uri="{FF2B5EF4-FFF2-40B4-BE49-F238E27FC236}">
                <a16:creationId xmlns:a16="http://schemas.microsoft.com/office/drawing/2014/main" id="{658C6BA4-5304-48D7-AC7C-C10B61269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1" name="Tytuł 3">
            <a:extLst>
              <a:ext uri="{FF2B5EF4-FFF2-40B4-BE49-F238E27FC236}">
                <a16:creationId xmlns:a16="http://schemas.microsoft.com/office/drawing/2014/main" id="{56E276F1-64D3-491D-AA29-392D6789F88E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9367D8F5-BFD8-4952-8C77-303BCC517AC2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D7222D4C-443E-452A-BA6D-C01A3E1E7D54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A1EE2E0-5610-0210-DB80-EC49C150AA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3AD51A0-9FE4-3A8A-9F97-1D8C8EE190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7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6">
            <a:extLst>
              <a:ext uri="{FF2B5EF4-FFF2-40B4-BE49-F238E27FC236}">
                <a16:creationId xmlns:a16="http://schemas.microsoft.com/office/drawing/2014/main" id="{311B3CE8-9D26-3DA6-2550-955D8942597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21">
            <a:extLst>
              <a:ext uri="{FF2B5EF4-FFF2-40B4-BE49-F238E27FC236}">
                <a16:creationId xmlns:a16="http://schemas.microsoft.com/office/drawing/2014/main" id="{93D391F8-B888-0337-CF33-E28D05943985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y 13">
            <a:extLst>
              <a:ext uri="{FF2B5EF4-FFF2-40B4-BE49-F238E27FC236}">
                <a16:creationId xmlns:a16="http://schemas.microsoft.com/office/drawing/2014/main" id="{A26D7E80-1354-5E29-A97B-D355E541D50B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B31D27F3-4CC0-46EB-7751-FAF1B7CCE9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0ECF360-493A-79AA-2CB3-8FE084DB24E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  <p:sp>
        <p:nvSpPr>
          <p:cNvPr id="13" name="Tytuł 3">
            <a:extLst>
              <a:ext uri="{FF2B5EF4-FFF2-40B4-BE49-F238E27FC236}">
                <a16:creationId xmlns:a16="http://schemas.microsoft.com/office/drawing/2014/main" id="{D41A4C3F-065B-8FF5-835F-D3E5948FC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45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A6DD0231-7DFF-4A43-B5B2-F2624899C96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Tytuł 3">
            <a:extLst>
              <a:ext uri="{FF2B5EF4-FFF2-40B4-BE49-F238E27FC236}">
                <a16:creationId xmlns:a16="http://schemas.microsoft.com/office/drawing/2014/main" id="{30BDCE48-CE52-4AE8-B95D-908CBED85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816035D-1DC9-C8A7-A184-A27A7A4A4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91049A-0939-425D-3761-9D6ED0A61A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6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4">
            <a:extLst>
              <a:ext uri="{FF2B5EF4-FFF2-40B4-BE49-F238E27FC236}">
                <a16:creationId xmlns:a16="http://schemas.microsoft.com/office/drawing/2014/main" id="{626D3D97-36C5-5BE7-BA1A-A4D700B9DDB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757E584D-1878-33CD-A221-60F7BCF12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ECF015F-EFA7-113C-8C88-0D6F5894F5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9459BD2-2E62-D203-28FB-8940788B2C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8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1074400" cy="4267200"/>
          </a:xfrm>
          <a:prstGeom prst="rect">
            <a:avLst/>
          </a:prstGeom>
        </p:spPr>
        <p:txBody>
          <a:bodyPr/>
          <a:lstStyle>
            <a:lvl1pPr marL="568325" indent="-452438">
              <a:buClr>
                <a:schemeClr val="tx2"/>
              </a:buClr>
              <a:buFont typeface="Arial" panose="020B0604020202020204" pitchFamily="34" charset="0"/>
              <a:buChar char="•"/>
              <a:defRPr sz="28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346075">
              <a:buClr>
                <a:schemeClr val="tx2"/>
              </a:buClr>
              <a:buFont typeface="Arial" panose="020B0604020202020204" pitchFamily="34" charset="0"/>
              <a:buChar char="•"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60475" indent="-346075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E6502761-E27D-406C-AC6D-0A18D255B600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>
              <a:defRPr sz="4000" b="1" spc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D371CBA-031A-552B-9510-E0DC8055B1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D2C57E7-7953-0FB0-D226-602C99C63F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lang="pl-PL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l-PL" dirty="0"/>
              <a:t>Agenda</a:t>
            </a:r>
          </a:p>
        </p:txBody>
      </p:sp>
      <p:sp>
        <p:nvSpPr>
          <p:cNvPr id="2" name="Prostokąt 4">
            <a:extLst>
              <a:ext uri="{FF2B5EF4-FFF2-40B4-BE49-F238E27FC236}">
                <a16:creationId xmlns:a16="http://schemas.microsoft.com/office/drawing/2014/main" id="{6E9CB49F-5172-FE98-74BD-F754F542C68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47D015C-D811-989D-BC6F-8FE56416D6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1B6228C-BF31-B612-9B0D-8EBE49DB6C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9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6">
            <a:extLst>
              <a:ext uri="{FF2B5EF4-FFF2-40B4-BE49-F238E27FC236}">
                <a16:creationId xmlns:a16="http://schemas.microsoft.com/office/drawing/2014/main" id="{62008CC5-EBAC-DA0A-70F9-2929376AB7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3000" y="25908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Name</a:t>
            </a:r>
            <a:endParaRPr lang="en-US" dirty="0"/>
          </a:p>
        </p:txBody>
      </p:sp>
      <p:sp>
        <p:nvSpPr>
          <p:cNvPr id="4" name="Symbol zastępczy tekstu 6">
            <a:extLst>
              <a:ext uri="{FF2B5EF4-FFF2-40B4-BE49-F238E27FC236}">
                <a16:creationId xmlns:a16="http://schemas.microsoft.com/office/drawing/2014/main" id="{CDF2C916-2914-2320-75D1-B2B5A91225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3000" y="32766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2800" b="0" kern="1200" spc="-10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5" name="Owal 1">
            <a:extLst>
              <a:ext uri="{FF2B5EF4-FFF2-40B4-BE49-F238E27FC236}">
                <a16:creationId xmlns:a16="http://schemas.microsoft.com/office/drawing/2014/main" id="{2DEFDF94-FDCA-438A-D4DC-FC297A7D8FE1}"/>
              </a:ext>
            </a:extLst>
          </p:cNvPr>
          <p:cNvSpPr/>
          <p:nvPr userDrawn="1"/>
        </p:nvSpPr>
        <p:spPr>
          <a:xfrm>
            <a:off x="3200400" y="2438400"/>
            <a:ext cx="1524000" cy="1524000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97C10E7-A998-325F-3A35-04F3480668E2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88C9B81-56CD-5CF4-A41B-08A5255A4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5D7D390-DDCE-96D2-5CDD-727A21F56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4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4D6674B-1786-4E05-A8AF-E079348AF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88447E3-85E3-44D1-BE52-0C947D314F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ytuł 3">
            <a:extLst>
              <a:ext uri="{FF2B5EF4-FFF2-40B4-BE49-F238E27FC236}">
                <a16:creationId xmlns:a16="http://schemas.microsoft.com/office/drawing/2014/main" id="{C49E9769-1588-4F8B-9840-103F42AE7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0101252-CC5B-90A9-76CA-89E00CEDF641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FB90134-F576-3ED1-3C12-221BFC86FC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B13F33A-286C-C912-ED1C-EE91AB1CD8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0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F79EF88-0D14-44C5-95DD-FD4BDA8BD4CB}"/>
              </a:ext>
            </a:extLst>
          </p:cNvPr>
          <p:cNvSpPr txBox="1">
            <a:spLocks/>
          </p:cNvSpPr>
          <p:nvPr userDrawn="1"/>
        </p:nvSpPr>
        <p:spPr>
          <a:xfrm>
            <a:off x="609601" y="1252901"/>
            <a:ext cx="5105400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258BBE-7AF6-480D-9B5E-BD8787F5F362}"/>
              </a:ext>
            </a:extLst>
          </p:cNvPr>
          <p:cNvSpPr txBox="1">
            <a:spLocks/>
          </p:cNvSpPr>
          <p:nvPr userDrawn="1"/>
        </p:nvSpPr>
        <p:spPr>
          <a:xfrm>
            <a:off x="5994401" y="1252901"/>
            <a:ext cx="5130799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kern="1200" spc="-100" baseline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5" name="Tytuł 3">
            <a:extLst>
              <a:ext uri="{FF2B5EF4-FFF2-40B4-BE49-F238E27FC236}">
                <a16:creationId xmlns:a16="http://schemas.microsoft.com/office/drawing/2014/main" id="{50B8888E-9D9C-4AAE-8AE1-93023477AA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3FE002C-AFB5-4CF5-81BC-766EA5346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A398D2-66AE-4633-AA8A-C10308375BD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>
              <a:defRPr lang="en-US" sz="2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en-US" sz="2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Edit Master text styles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lvl="2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964DECC4-ADBA-5F03-7034-FCED912A302B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20C18EE-369A-924E-C1FB-9866925CF3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1C4B9A9-132F-BBBA-02CB-5DADE5F42F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EFD2A3-EF5F-4F56-B60D-483AD163C6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516380"/>
            <a:ext cx="11074400" cy="4267200"/>
          </a:xfrm>
          <a:prstGeom prst="rect">
            <a:avLst/>
          </a:prstGeom>
        </p:spPr>
        <p:txBody>
          <a:bodyPr/>
          <a:lstStyle>
            <a:lvl1pPr marL="115887" indent="0">
              <a:buClr>
                <a:srgbClr val="2D94E0"/>
              </a:buClr>
              <a:buFont typeface="Arial" panose="020B0604020202020204" pitchFamily="34" charset="0"/>
              <a:buNone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68325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2pPr>
            <a:lvl3pPr marL="914400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3pPr>
          </a:lstStyle>
          <a:p>
            <a:pPr lvl="0"/>
            <a:r>
              <a:rPr lang="pl-PL" dirty="0" err="1"/>
              <a:t>Paragraph</a:t>
            </a:r>
            <a:r>
              <a:rPr lang="pl-PL" dirty="0"/>
              <a:t> </a:t>
            </a:r>
            <a:r>
              <a:rPr lang="pl-PL" dirty="0" err="1"/>
              <a:t>text</a:t>
            </a:r>
            <a:endParaRPr lang="en-US" dirty="0"/>
          </a:p>
        </p:txBody>
      </p:sp>
      <p:sp>
        <p:nvSpPr>
          <p:cNvPr id="12" name="Tytuł 3">
            <a:extLst>
              <a:ext uri="{FF2B5EF4-FFF2-40B4-BE49-F238E27FC236}">
                <a16:creationId xmlns:a16="http://schemas.microsoft.com/office/drawing/2014/main" id="{540A7C48-B8F6-4A41-817E-C7AD1B6956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E6039E8-12CC-53F6-104A-4876DFB4FA03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BB9AA7-0B64-0F71-CD5B-05252D421D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772155D-74D0-333E-8BD8-1E0FB25E4C7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3">
            <a:extLst>
              <a:ext uri="{FF2B5EF4-FFF2-40B4-BE49-F238E27FC236}">
                <a16:creationId xmlns:a16="http://schemas.microsoft.com/office/drawing/2014/main" id="{26936C94-584A-4267-8BBC-4B7B7E1A54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FD1F236D-17E6-7B7E-D57F-2C24AA1E4E0E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248778B-89EF-05C8-7888-80049A15D3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8846FC3-C6F2-5271-044D-A870B95C9F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2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F427728-C202-40A1-9A19-01DEF984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66060"/>
            <a:ext cx="12192000" cy="1143000"/>
          </a:xfrm>
          <a:prstGeom prst="rect">
            <a:avLst/>
          </a:prstGeom>
        </p:spPr>
        <p:txBody>
          <a:bodyPr/>
          <a:lstStyle>
            <a:lvl1pPr>
              <a:defRPr lang="pl-PL" sz="4000" b="1" kern="1200" spc="0" baseline="0" dirty="0" err="1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l-PL" sz="5400" dirty="0" err="1"/>
              <a:t>Questions</a:t>
            </a:r>
            <a:r>
              <a:rPr lang="pl-PL" sz="5400" dirty="0"/>
              <a:t>?</a:t>
            </a:r>
            <a:endParaRPr lang="en-US" sz="5400" dirty="0"/>
          </a:p>
        </p:txBody>
      </p:sp>
      <p:sp>
        <p:nvSpPr>
          <p:cNvPr id="7" name="Prostokąt 4">
            <a:extLst>
              <a:ext uri="{FF2B5EF4-FFF2-40B4-BE49-F238E27FC236}">
                <a16:creationId xmlns:a16="http://schemas.microsoft.com/office/drawing/2014/main" id="{D95334B8-4CEF-DDD4-6DFA-9DE5B016FBA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55F379E-C976-0164-8807-99279A72F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B84904E-69A9-5E73-B6DE-32F97CD9C5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1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9114BA-10F2-4096-95CF-78276C49245A}"/>
              </a:ext>
            </a:extLst>
          </p:cNvPr>
          <p:cNvSpPr/>
          <p:nvPr userDrawn="1"/>
        </p:nvSpPr>
        <p:spPr>
          <a:xfrm>
            <a:off x="-2569" y="-1"/>
            <a:ext cx="12194569" cy="6240779"/>
          </a:xfrm>
          <a:prstGeom prst="rect">
            <a:avLst/>
          </a:prstGeom>
          <a:solidFill>
            <a:srgbClr val="165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458DA13-EA99-4F89-ADC6-B207C3B4B7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548888"/>
            <a:ext cx="12192000" cy="1143000"/>
          </a:xfrm>
          <a:prstGeom prst="rect">
            <a:avLst/>
          </a:prstGeom>
        </p:spPr>
        <p:txBody>
          <a:bodyPr anchor="ctr"/>
          <a:lstStyle>
            <a:lvl1pPr>
              <a:defRPr sz="48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pPr algn="ctr"/>
            <a:r>
              <a:rPr lang="pl-PL" sz="5400" dirty="0" err="1"/>
              <a:t>Thank</a:t>
            </a:r>
            <a:r>
              <a:rPr lang="pl-PL" sz="5400" dirty="0"/>
              <a:t> </a:t>
            </a:r>
            <a:r>
              <a:rPr lang="pl-PL" sz="5400" dirty="0" err="1"/>
              <a:t>you</a:t>
            </a:r>
            <a:r>
              <a:rPr lang="pl-PL" sz="5400" dirty="0"/>
              <a:t>!</a:t>
            </a:r>
            <a:endParaRPr lang="en-US" sz="5400" dirty="0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CA29A22-A717-B782-5ABE-74B9494D67EC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15C7E6E-A4A0-6C9F-3F36-2E80E9A19D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3CFB0C1-E036-BCB0-9482-3C74BF4933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3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4">
            <a:extLst>
              <a:ext uri="{FF2B5EF4-FFF2-40B4-BE49-F238E27FC236}">
                <a16:creationId xmlns:a16="http://schemas.microsoft.com/office/drawing/2014/main" id="{8502D7A2-26B6-4A7F-9BF2-4316FDEACCBA}"/>
              </a:ext>
            </a:extLst>
          </p:cNvPr>
          <p:cNvSpPr/>
          <p:nvPr userDrawn="1"/>
        </p:nvSpPr>
        <p:spPr>
          <a:xfrm>
            <a:off x="0" y="1766457"/>
            <a:ext cx="12192000" cy="5091545"/>
          </a:xfrm>
          <a:prstGeom prst="rect">
            <a:avLst/>
          </a:prstGeom>
          <a:solidFill>
            <a:srgbClr val="0347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64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B2946B49-23E3-42A6-9FD9-BF862CFA52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0262" y="2933891"/>
            <a:ext cx="6672895" cy="1230264"/>
          </a:xfrm>
          <a:prstGeom prst="rect">
            <a:avLst/>
          </a:prstGeom>
        </p:spPr>
        <p:txBody>
          <a:bodyPr/>
          <a:lstStyle>
            <a:lvl1pPr algn="l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B073DDAE-24A7-4262-9807-C0457AE54E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0262" y="4186298"/>
            <a:ext cx="3472288" cy="836379"/>
          </a:xfrm>
          <a:prstGeom prst="rect">
            <a:avLst/>
          </a:prstGeom>
        </p:spPr>
        <p:txBody>
          <a:bodyPr/>
          <a:lstStyle>
            <a:lvl1pPr algn="l"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Month, Year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DC326A2-1B3E-41EA-8712-2EC2CF48CEEF}"/>
              </a:ext>
            </a:extLst>
          </p:cNvPr>
          <p:cNvGrpSpPr/>
          <p:nvPr userDrawn="1"/>
        </p:nvGrpSpPr>
        <p:grpSpPr>
          <a:xfrm>
            <a:off x="6280548" y="701654"/>
            <a:ext cx="5340762" cy="420074"/>
            <a:chOff x="6304085" y="701653"/>
            <a:chExt cx="5674555" cy="447435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3CE30689-879D-465D-80B7-74CC11F19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04085" y="785009"/>
              <a:ext cx="1645920" cy="259080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D2A495CA-8A8C-42B3-B2B0-A00D3F185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337940" y="701653"/>
              <a:ext cx="1645920" cy="447435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E76C9EA3-4299-4DA0-BC0E-6191DD817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285219" y="781537"/>
              <a:ext cx="1693421" cy="293693"/>
            </a:xfrm>
            <a:prstGeom prst="rect">
              <a:avLst/>
            </a:prstGeom>
          </p:spPr>
        </p:pic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CE4A3B0E-340D-4885-BCDD-D51E66B0CF1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0691" y="471254"/>
            <a:ext cx="3881502" cy="972839"/>
          </a:xfrm>
          <a:prstGeom prst="rect">
            <a:avLst/>
          </a:prstGeom>
        </p:spPr>
      </p:pic>
      <p:pic>
        <p:nvPicPr>
          <p:cNvPr id="18" name="Picture 17" descr="Graphical user interface&#10;&#10;Description automatically generated">
            <a:extLst>
              <a:ext uri="{FF2B5EF4-FFF2-40B4-BE49-F238E27FC236}">
                <a16:creationId xmlns:a16="http://schemas.microsoft.com/office/drawing/2014/main" id="{666D0F3E-AD71-4AA5-B163-78FFF072D73E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209494" y="2203765"/>
            <a:ext cx="4574780" cy="411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977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31" r:id="rId2"/>
    <p:sldLayoutId id="2147483932" r:id="rId3"/>
    <p:sldLayoutId id="2147483927" r:id="rId4"/>
    <p:sldLayoutId id="2147483935" r:id="rId5"/>
    <p:sldLayoutId id="2147483917" r:id="rId6"/>
    <p:sldLayoutId id="2147483934" r:id="rId7"/>
    <p:sldLayoutId id="2147483933" r:id="rId8"/>
    <p:sldLayoutId id="2147483929" r:id="rId9"/>
    <p:sldLayoutId id="2147483930" r:id="rId10"/>
    <p:sldLayoutId id="2147483905" r:id="rId11"/>
    <p:sldLayoutId id="2147483925" r:id="rId12"/>
    <p:sldLayoutId id="2147483924" r:id="rId13"/>
    <p:sldLayoutId id="2147483928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 kern="1200" spc="-100" baseline="0">
          <a:solidFill>
            <a:srgbClr val="003478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2pPr>
      <a:lvl3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3pPr>
      <a:lvl4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4pPr>
      <a:lvl5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568325" indent="-4524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46075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475" indent="-346075" algn="l" defTabSz="1030288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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1" fontAlgn="base" hangingPunct="1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1" fontAlgn="base" hangingPunct="1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9"/>
          <p:cNvSpPr txBox="1">
            <a:spLocks noGrp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000" b="1" kern="0" baseline="0">
                <a:solidFill>
                  <a:srgbClr val="004B85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Calibri" panose="020F0502020204030204" pitchFamily="34" charset="0"/>
              </a:rPr>
              <a:t>IDEAL PPT TEMPLATE 20</a:t>
            </a:r>
            <a:r>
              <a:rPr lang="pl-PL" sz="3000" b="1" kern="0" baseline="0">
                <a:solidFill>
                  <a:srgbClr val="004B85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Calibri" panose="020F0502020204030204" pitchFamily="34" charset="0"/>
              </a:rPr>
              <a:t>22</a:t>
            </a:r>
            <a:endParaRPr lang="en-US" sz="3000" b="1" kern="0">
              <a:solidFill>
                <a:srgbClr val="E04145"/>
              </a:solidFill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027" name="Shape 10"/>
          <p:cNvSpPr txBox="1"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2951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srgbClr val="414141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Prostokąt 4">
            <a:extLst>
              <a:ext uri="{FF2B5EF4-FFF2-40B4-BE49-F238E27FC236}">
                <a16:creationId xmlns:a16="http://schemas.microsoft.com/office/drawing/2014/main" id="{80CAB3D7-A1AD-4DA3-82D1-7CE437D3594A}"/>
              </a:ext>
            </a:extLst>
          </p:cNvPr>
          <p:cNvSpPr/>
          <p:nvPr userDrawn="1"/>
        </p:nvSpPr>
        <p:spPr>
          <a:xfrm>
            <a:off x="0" y="5990557"/>
            <a:ext cx="12192000" cy="867444"/>
          </a:xfrm>
          <a:prstGeom prst="rect">
            <a:avLst/>
          </a:prstGeom>
          <a:solidFill>
            <a:srgbClr val="1D4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64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275249D-84B3-4D06-9F81-CA4485EBA1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65635" y="6211569"/>
            <a:ext cx="1902166" cy="425416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737" r:id="rId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 baseline="0">
          <a:solidFill>
            <a:srgbClr val="1D4982"/>
          </a:solidFill>
          <a:latin typeface="Arial" panose="020B0604020202020204" pitchFamily="34" charset="0"/>
          <a:ea typeface="ＭＳ Ｐゴシック" charset="0"/>
          <a:cs typeface="Arial"/>
          <a:sym typeface="Arial" panose="020B0604020202020204" pitchFamily="34" charset="0"/>
          <a:rtl val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panose="020B0604020202020204" pitchFamily="34" charset="0"/>
          <a:rtl val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ea typeface="ＭＳ Ｐゴシック" charset="0"/>
          <a:cs typeface="Arial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ea typeface="ＭＳ Ｐゴシック" charset="0"/>
          <a:cs typeface="Arial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ea typeface="ＭＳ Ｐゴシック" charset="0"/>
          <a:cs typeface="Arial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ea typeface="ＭＳ Ｐゴシック" charset="0"/>
          <a:cs typeface="Arial" charset="0"/>
          <a:sym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ea typeface="ＭＳ Ｐゴシック" charset="0"/>
          <a:cs typeface="Arial" charset="0"/>
          <a:sym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ea typeface="ＭＳ Ｐゴシック" charset="0"/>
          <a:cs typeface="Arial" charset="0"/>
          <a:sym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ea typeface="ＭＳ Ｐゴシック" charset="0"/>
          <a:cs typeface="Arial" charset="0"/>
          <a:sym typeface="Arial" charset="0"/>
        </a:defRPr>
      </a:lvl9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Trebuchet MS" panose="020B0603020202020204" pitchFamily="34" charset="0"/>
          <a:ea typeface="ＭＳ Ｐゴシック" charset="0"/>
          <a:cs typeface="Arial"/>
          <a:sym typeface="Arial" panose="020B0604020202020204" pitchFamily="34" charset="0"/>
          <a:rtl val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7">
            <a:extLst>
              <a:ext uri="{FF2B5EF4-FFF2-40B4-BE49-F238E27FC236}">
                <a16:creationId xmlns:a16="http://schemas.microsoft.com/office/drawing/2014/main" id="{CFDEBA40-78C5-9665-17DD-E19B6FF21FAC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Jacksonville!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D151FF-9B94-D456-69C0-4EAD9E9EF2ED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AAF94-02DF-0002-99BA-C8929A53F04E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A28F6F8-6615-12C4-F0EA-9BBFDB0ADDDE}"/>
              </a:ext>
            </a:extLst>
          </p:cNvPr>
          <p:cNvSpPr/>
          <p:nvPr/>
        </p:nvSpPr>
        <p:spPr>
          <a:xfrm>
            <a:off x="767080" y="549656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246FF5-EF91-E432-0108-86BBC34BF1A9}"/>
              </a:ext>
            </a:extLst>
          </p:cNvPr>
          <p:cNvSpPr txBox="1"/>
          <p:nvPr/>
        </p:nvSpPr>
        <p:spPr>
          <a:xfrm>
            <a:off x="1376680" y="55727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647C807-EF7F-BEB2-AA34-2BBAAA19B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479425B-37C4-EF85-6C92-A5676818A9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3909" y="5630984"/>
            <a:ext cx="202915" cy="2767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5CAAB0-B26E-94E9-0AA6-6A854916BDD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350017" y="2208430"/>
            <a:ext cx="6841983" cy="42782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88083-C335-446C-C0B2-E161C3A06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A8BD354C-E92B-197D-446B-165444094C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1478" y="1828800"/>
            <a:ext cx="2226520" cy="747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898D29-781E-377A-F8F6-A26A019273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35" r="14509" b="2899"/>
          <a:stretch/>
        </p:blipFill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FF7EDE9-DC8E-3A68-1B39-3F52EC0A9372}"/>
              </a:ext>
            </a:extLst>
          </p:cNvPr>
          <p:cNvSpPr/>
          <p:nvPr/>
        </p:nvSpPr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51C0C4D2-668D-54EF-88DE-DAC40AFBE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" y="2317172"/>
            <a:ext cx="7604919" cy="3169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14" tIns="45607" rIns="91214" bIns="45607" anchor="t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6000" b="1" dirty="0">
                <a:solidFill>
                  <a:schemeClr val="bg1"/>
                </a:solidFill>
                <a:latin typeface="Myriad Pro"/>
                <a:ea typeface="ＭＳ Ｐゴシック"/>
              </a:rPr>
              <a:t>Get Paid Faster!</a:t>
            </a:r>
            <a:r>
              <a:rPr lang="en-US" sz="5450" b="1" dirty="0">
                <a:solidFill>
                  <a:schemeClr val="bg1"/>
                </a:solidFill>
                <a:latin typeface="Myriad Pro"/>
                <a:ea typeface="ＭＳ Ｐゴシック"/>
              </a:rPr>
              <a:t> </a:t>
            </a:r>
          </a:p>
          <a:p>
            <a:pPr algn="ctr"/>
            <a:endParaRPr lang="en-US" sz="4000" b="1" dirty="0">
              <a:solidFill>
                <a:schemeClr val="bg1"/>
              </a:solidFill>
              <a:latin typeface="Myriad Pro"/>
              <a:ea typeface="ＭＳ Ｐゴシック"/>
            </a:endParaRP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Myriad Pro"/>
                <a:ea typeface="ＭＳ Ｐゴシック"/>
              </a:rPr>
              <a:t>Utilizing Customer Statements in Aspen</a:t>
            </a:r>
            <a:endParaRPr lang="en-US" sz="4000" b="1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pPr eaLnBrk="1" hangingPunct="1"/>
            <a:endParaRPr lang="en-US" sz="1995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3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877D0-9C4A-2B8F-3B88-8DB81FFAAD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Melissa Cason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F61B5-4E20-8614-717C-2CD4947216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Implementation Specialist	</a:t>
            </a:r>
          </a:p>
        </p:txBody>
      </p:sp>
      <p:grpSp>
        <p:nvGrpSpPr>
          <p:cNvPr id="2" name="Picture 5" descr="User outline">
            <a:extLst>
              <a:ext uri="{FF2B5EF4-FFF2-40B4-BE49-F238E27FC236}">
                <a16:creationId xmlns:a16="http://schemas.microsoft.com/office/drawing/2014/main" id="{978D7DD7-7F15-D870-6B14-E7B8171E7463}"/>
              </a:ext>
            </a:extLst>
          </p:cNvPr>
          <p:cNvGrpSpPr/>
          <p:nvPr/>
        </p:nvGrpSpPr>
        <p:grpSpPr>
          <a:xfrm>
            <a:off x="3501978" y="2748383"/>
            <a:ext cx="901512" cy="970989"/>
            <a:chOff x="3501978" y="2748383"/>
            <a:chExt cx="901512" cy="970989"/>
          </a:xfrm>
          <a:solidFill>
            <a:schemeClr val="bg1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2D874CB-5298-64C2-5962-BC3AA48A2940}"/>
                </a:ext>
              </a:extLst>
            </p:cNvPr>
            <p:cNvSpPr/>
            <p:nvPr/>
          </p:nvSpPr>
          <p:spPr>
            <a:xfrm>
              <a:off x="3727356" y="2748383"/>
              <a:ext cx="450756" cy="450758"/>
            </a:xfrm>
            <a:custGeom>
              <a:avLst/>
              <a:gdLst>
                <a:gd name="connsiteX0" fmla="*/ 225378 w 450756"/>
                <a:gd name="connsiteY0" fmla="*/ 28172 h 450758"/>
                <a:gd name="connsiteX1" fmla="*/ 422584 w 450756"/>
                <a:gd name="connsiteY1" fmla="*/ 225379 h 450758"/>
                <a:gd name="connsiteX2" fmla="*/ 225378 w 450756"/>
                <a:gd name="connsiteY2" fmla="*/ 422587 h 450758"/>
                <a:gd name="connsiteX3" fmla="*/ 28172 w 450756"/>
                <a:gd name="connsiteY3" fmla="*/ 225379 h 450758"/>
                <a:gd name="connsiteX4" fmla="*/ 225378 w 450756"/>
                <a:gd name="connsiteY4" fmla="*/ 28172 h 450758"/>
                <a:gd name="connsiteX5" fmla="*/ 225378 w 450756"/>
                <a:gd name="connsiteY5" fmla="*/ 0 h 450758"/>
                <a:gd name="connsiteX6" fmla="*/ 0 w 450756"/>
                <a:gd name="connsiteY6" fmla="*/ 225379 h 450758"/>
                <a:gd name="connsiteX7" fmla="*/ 225378 w 450756"/>
                <a:gd name="connsiteY7" fmla="*/ 450759 h 450758"/>
                <a:gd name="connsiteX8" fmla="*/ 450756 w 450756"/>
                <a:gd name="connsiteY8" fmla="*/ 225379 h 450758"/>
                <a:gd name="connsiteX9" fmla="*/ 225378 w 450756"/>
                <a:gd name="connsiteY9" fmla="*/ 0 h 450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0756" h="450758">
                  <a:moveTo>
                    <a:pt x="225378" y="28172"/>
                  </a:moveTo>
                  <a:cubicBezTo>
                    <a:pt x="334292" y="28172"/>
                    <a:pt x="422584" y="116465"/>
                    <a:pt x="422584" y="225379"/>
                  </a:cubicBezTo>
                  <a:cubicBezTo>
                    <a:pt x="422584" y="334294"/>
                    <a:pt x="334292" y="422587"/>
                    <a:pt x="225378" y="422587"/>
                  </a:cubicBezTo>
                  <a:cubicBezTo>
                    <a:pt x="116464" y="422587"/>
                    <a:pt x="28172" y="334294"/>
                    <a:pt x="28172" y="225379"/>
                  </a:cubicBezTo>
                  <a:cubicBezTo>
                    <a:pt x="28281" y="116510"/>
                    <a:pt x="116509" y="28281"/>
                    <a:pt x="225378" y="28172"/>
                  </a:cubicBezTo>
                  <a:moveTo>
                    <a:pt x="225378" y="0"/>
                  </a:moveTo>
                  <a:cubicBezTo>
                    <a:pt x="100905" y="0"/>
                    <a:pt x="0" y="100905"/>
                    <a:pt x="0" y="225379"/>
                  </a:cubicBezTo>
                  <a:cubicBezTo>
                    <a:pt x="0" y="349854"/>
                    <a:pt x="100905" y="450759"/>
                    <a:pt x="225378" y="450759"/>
                  </a:cubicBezTo>
                  <a:cubicBezTo>
                    <a:pt x="349851" y="450759"/>
                    <a:pt x="450756" y="349854"/>
                    <a:pt x="450756" y="225379"/>
                  </a:cubicBezTo>
                  <a:cubicBezTo>
                    <a:pt x="450756" y="100905"/>
                    <a:pt x="349851" y="0"/>
                    <a:pt x="225378" y="0"/>
                  </a:cubicBezTo>
                  <a:close/>
                </a:path>
              </a:pathLst>
            </a:custGeom>
            <a:solidFill>
              <a:schemeClr val="bg1"/>
            </a:solidFill>
            <a:ln w="139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93A60FA-4DC0-3380-4B18-566C8493DD61}"/>
                </a:ext>
              </a:extLst>
            </p:cNvPr>
            <p:cNvSpPr/>
            <p:nvPr/>
          </p:nvSpPr>
          <p:spPr>
            <a:xfrm>
              <a:off x="3501978" y="3255486"/>
              <a:ext cx="901512" cy="450758"/>
            </a:xfrm>
            <a:custGeom>
              <a:avLst/>
              <a:gdLst>
                <a:gd name="connsiteX0" fmla="*/ 901512 w 901512"/>
                <a:gd name="connsiteY0" fmla="*/ 450759 h 450758"/>
                <a:gd name="connsiteX1" fmla="*/ 873340 w 901512"/>
                <a:gd name="connsiteY1" fmla="*/ 450759 h 450758"/>
                <a:gd name="connsiteX2" fmla="*/ 873340 w 901512"/>
                <a:gd name="connsiteY2" fmla="*/ 232423 h 450758"/>
                <a:gd name="connsiteX3" fmla="*/ 834955 w 901512"/>
                <a:gd name="connsiteY3" fmla="*/ 156089 h 450758"/>
                <a:gd name="connsiteX4" fmla="*/ 627016 w 901512"/>
                <a:gd name="connsiteY4" fmla="*/ 54936 h 450758"/>
                <a:gd name="connsiteX5" fmla="*/ 450756 w 901512"/>
                <a:gd name="connsiteY5" fmla="*/ 28172 h 450758"/>
                <a:gd name="connsiteX6" fmla="*/ 274341 w 901512"/>
                <a:gd name="connsiteY6" fmla="*/ 54936 h 450758"/>
                <a:gd name="connsiteX7" fmla="*/ 66036 w 901512"/>
                <a:gd name="connsiteY7" fmla="*/ 156357 h 450758"/>
                <a:gd name="connsiteX8" fmla="*/ 28172 w 901512"/>
                <a:gd name="connsiteY8" fmla="*/ 232423 h 450758"/>
                <a:gd name="connsiteX9" fmla="*/ 28172 w 901512"/>
                <a:gd name="connsiteY9" fmla="*/ 450759 h 450758"/>
                <a:gd name="connsiteX10" fmla="*/ 0 w 901512"/>
                <a:gd name="connsiteY10" fmla="*/ 450759 h 450758"/>
                <a:gd name="connsiteX11" fmla="*/ 0 w 901512"/>
                <a:gd name="connsiteY11" fmla="*/ 232423 h 450758"/>
                <a:gd name="connsiteX12" fmla="*/ 48963 w 901512"/>
                <a:gd name="connsiteY12" fmla="*/ 134087 h 450758"/>
                <a:gd name="connsiteX13" fmla="*/ 266749 w 901512"/>
                <a:gd name="connsiteY13" fmla="*/ 27848 h 450758"/>
                <a:gd name="connsiteX14" fmla="*/ 450756 w 901512"/>
                <a:gd name="connsiteY14" fmla="*/ 0 h 450758"/>
                <a:gd name="connsiteX15" fmla="*/ 634932 w 901512"/>
                <a:gd name="connsiteY15" fmla="*/ 27877 h 450758"/>
                <a:gd name="connsiteX16" fmla="*/ 852675 w 901512"/>
                <a:gd name="connsiteY16" fmla="*/ 134171 h 450758"/>
                <a:gd name="connsiteX17" fmla="*/ 901512 w 901512"/>
                <a:gd name="connsiteY17" fmla="*/ 232423 h 450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901512" h="450758">
                  <a:moveTo>
                    <a:pt x="901512" y="450759"/>
                  </a:moveTo>
                  <a:lnTo>
                    <a:pt x="873340" y="450759"/>
                  </a:lnTo>
                  <a:lnTo>
                    <a:pt x="873340" y="232423"/>
                  </a:lnTo>
                  <a:cubicBezTo>
                    <a:pt x="872669" y="202502"/>
                    <a:pt x="858573" y="174470"/>
                    <a:pt x="834955" y="156089"/>
                  </a:cubicBezTo>
                  <a:cubicBezTo>
                    <a:pt x="773178" y="108686"/>
                    <a:pt x="702444" y="74278"/>
                    <a:pt x="627016" y="54936"/>
                  </a:cubicBezTo>
                  <a:cubicBezTo>
                    <a:pt x="569906" y="37362"/>
                    <a:pt x="510508" y="28343"/>
                    <a:pt x="450756" y="28172"/>
                  </a:cubicBezTo>
                  <a:cubicBezTo>
                    <a:pt x="391022" y="29209"/>
                    <a:pt x="331694" y="38210"/>
                    <a:pt x="274341" y="54936"/>
                  </a:cubicBezTo>
                  <a:cubicBezTo>
                    <a:pt x="199700" y="76798"/>
                    <a:pt x="129280" y="111085"/>
                    <a:pt x="66036" y="156357"/>
                  </a:cubicBezTo>
                  <a:cubicBezTo>
                    <a:pt x="42656" y="174759"/>
                    <a:pt x="28760" y="202675"/>
                    <a:pt x="28172" y="232423"/>
                  </a:cubicBezTo>
                  <a:lnTo>
                    <a:pt x="28172" y="450759"/>
                  </a:lnTo>
                  <a:lnTo>
                    <a:pt x="0" y="450759"/>
                  </a:lnTo>
                  <a:lnTo>
                    <a:pt x="0" y="232423"/>
                  </a:lnTo>
                  <a:cubicBezTo>
                    <a:pt x="699" y="193947"/>
                    <a:pt x="18682" y="157832"/>
                    <a:pt x="48963" y="134087"/>
                  </a:cubicBezTo>
                  <a:cubicBezTo>
                    <a:pt x="115048" y="86647"/>
                    <a:pt x="188682" y="50727"/>
                    <a:pt x="266749" y="27848"/>
                  </a:cubicBezTo>
                  <a:cubicBezTo>
                    <a:pt x="326571" y="10418"/>
                    <a:pt x="388454" y="1052"/>
                    <a:pt x="450756" y="0"/>
                  </a:cubicBezTo>
                  <a:cubicBezTo>
                    <a:pt x="513187" y="154"/>
                    <a:pt x="575252" y="9548"/>
                    <a:pt x="634932" y="27877"/>
                  </a:cubicBezTo>
                  <a:cubicBezTo>
                    <a:pt x="713948" y="48237"/>
                    <a:pt x="788019" y="84395"/>
                    <a:pt x="852675" y="134171"/>
                  </a:cubicBezTo>
                  <a:cubicBezTo>
                    <a:pt x="882896" y="157915"/>
                    <a:pt x="900830" y="193995"/>
                    <a:pt x="901512" y="232423"/>
                  </a:cubicBezTo>
                  <a:close/>
                </a:path>
              </a:pathLst>
            </a:custGeom>
            <a:solidFill>
              <a:schemeClr val="bg1"/>
            </a:solidFill>
            <a:ln w="139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032" name="Picture 8" descr="May be an image of 1 person, blonde hair, smiling and scarf">
            <a:extLst>
              <a:ext uri="{FF2B5EF4-FFF2-40B4-BE49-F238E27FC236}">
                <a16:creationId xmlns:a16="http://schemas.microsoft.com/office/drawing/2014/main" id="{14CD7C6D-121C-2B4E-3865-0BB18F2822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7" r="-169" b="18680"/>
          <a:stretch/>
        </p:blipFill>
        <p:spPr bwMode="auto">
          <a:xfrm>
            <a:off x="3064803" y="2148854"/>
            <a:ext cx="1775862" cy="221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53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DD0733-9E31-15B2-001D-D7602A5C5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1125200" cy="1068820"/>
          </a:xfrm>
        </p:spPr>
        <p:txBody>
          <a:bodyPr/>
          <a:lstStyle/>
          <a:p>
            <a:r>
              <a:rPr lang="en-US" dirty="0"/>
              <a:t>Agenda	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3D0DA8-4085-2A6D-AF79-1E761CB0BA2D}"/>
              </a:ext>
            </a:extLst>
          </p:cNvPr>
          <p:cNvSpPr txBox="1"/>
          <p:nvPr/>
        </p:nvSpPr>
        <p:spPr>
          <a:xfrm>
            <a:off x="696190" y="1288473"/>
            <a:ext cx="833350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Customer Statements – using the newest tool available to streamline your process for maximum revenue collection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Can email statements directly from Aspen! </a:t>
            </a:r>
          </a:p>
          <a:p>
            <a:pPr marL="951525" lvl="1" indent="-342900">
              <a:buFont typeface="Wingdings" panose="05000000000000000000" pitchFamily="2" charset="2"/>
              <a:buChar char="ü"/>
            </a:pPr>
            <a:r>
              <a:rPr lang="en-US" sz="2000" dirty="0"/>
              <a:t>No more stuffing envelopes! </a:t>
            </a:r>
          </a:p>
          <a:p>
            <a:pPr marL="951525" lvl="1" indent="-342900">
              <a:buFont typeface="Wingdings" panose="05000000000000000000" pitchFamily="2" charset="2"/>
              <a:buChar char="ü"/>
            </a:pPr>
            <a:r>
              <a:rPr lang="en-US" sz="2000" dirty="0"/>
              <a:t>Measurable cost savings from supplies and postage</a:t>
            </a:r>
          </a:p>
          <a:p>
            <a:pPr marL="951525" lvl="1" indent="-342900">
              <a:buFont typeface="Wingdings" panose="05000000000000000000" pitchFamily="2" charset="2"/>
              <a:buChar char="ü"/>
            </a:pPr>
            <a:r>
              <a:rPr lang="en-US" sz="2000" dirty="0"/>
              <a:t>Documented record of communication</a:t>
            </a:r>
          </a:p>
          <a:p>
            <a:pPr marL="951525" lvl="1" indent="-342900">
              <a:buFont typeface="Wingdings" panose="05000000000000000000" pitchFamily="2" charset="2"/>
              <a:buChar char="ü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Can include invoice copies with statements</a:t>
            </a:r>
          </a:p>
          <a:p>
            <a:pPr marL="951525" lvl="1" indent="-342900">
              <a:buFont typeface="Wingdings" panose="05000000000000000000" pitchFamily="2" charset="2"/>
              <a:buChar char="ü"/>
            </a:pPr>
            <a:r>
              <a:rPr lang="en-US" sz="2000" dirty="0"/>
              <a:t>Streamline customer experience</a:t>
            </a:r>
          </a:p>
          <a:p>
            <a:pPr marL="951525" lvl="1" indent="-342900">
              <a:buFont typeface="Wingdings" panose="05000000000000000000" pitchFamily="2" charset="2"/>
              <a:buChar char="ü"/>
            </a:pPr>
            <a:r>
              <a:rPr lang="en-US" sz="2000" dirty="0"/>
              <a:t>Reduce time spent re-submitting invoices to customer for payment</a:t>
            </a:r>
          </a:p>
          <a:p>
            <a:pPr lvl="1"/>
            <a:endParaRPr lang="en-US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Can generate monthly statements for all customers, a single customer, or a Customer List at any time</a:t>
            </a:r>
          </a:p>
        </p:txBody>
      </p:sp>
      <p:pic>
        <p:nvPicPr>
          <p:cNvPr id="4" name="Graphic 5" descr="List with solid fill">
            <a:extLst>
              <a:ext uri="{FF2B5EF4-FFF2-40B4-BE49-F238E27FC236}">
                <a16:creationId xmlns:a16="http://schemas.microsoft.com/office/drawing/2014/main" id="{0C4FF897-EE95-FF41-7BE3-8066240E5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116289" y="1815096"/>
            <a:ext cx="2673625" cy="267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9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178A447-00FD-0882-F3D8-EFD677B58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Emailing Customer Statements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6156248"/>
              </p:ext>
            </p:extLst>
          </p:nvPr>
        </p:nvGraphicFramePr>
        <p:xfrm>
          <a:off x="609600" y="1343506"/>
          <a:ext cx="11074399" cy="4297680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7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863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Mailing Statements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Emailing Statements</a:t>
                      </a:r>
                    </a:p>
                  </a:txBody>
                  <a:tcPr marL="121920" marR="1219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63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 Consuming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process multiple statements at one time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6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63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Costly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Saves cost for paper, envelopes, postage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630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63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documentation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Each email is a logged communication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630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4697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Customers may not receive in time – slow mail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Customers receive on date of statement – faster processing of payments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630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630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Can’t be updated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run an updated statement at any time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630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810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912957"/>
          </a:xfrm>
        </p:spPr>
        <p:txBody>
          <a:bodyPr/>
          <a:lstStyle/>
          <a:p>
            <a:r>
              <a:rPr lang="en-US" sz="4000" dirty="0"/>
              <a:t>Customer Statements</a:t>
            </a:r>
            <a:br>
              <a:rPr lang="en-US" sz="4400" dirty="0">
                <a:latin typeface="Myriad Pro" panose="020B0503030403020204"/>
              </a:rPr>
            </a:b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2501DB-81C4-5F7C-9B74-33D4B2714A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9" r="26849"/>
          <a:stretch/>
        </p:blipFill>
        <p:spPr>
          <a:xfrm>
            <a:off x="8069944" y="533400"/>
            <a:ext cx="3652156" cy="5257800"/>
          </a:xfrm>
          <a:prstGeom prst="roundRect">
            <a:avLst>
              <a:gd name="adj" fmla="val 1919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D4D3AAA-9206-46F7-9EF2-B8103C5D6B1D}"/>
              </a:ext>
            </a:extLst>
          </p:cNvPr>
          <p:cNvSpPr/>
          <p:nvPr/>
        </p:nvSpPr>
        <p:spPr>
          <a:xfrm>
            <a:off x="8067222" y="533400"/>
            <a:ext cx="3657600" cy="5257800"/>
          </a:xfrm>
          <a:prstGeom prst="roundRect">
            <a:avLst>
              <a:gd name="adj" fmla="val 1748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2D2CE2-061C-4DF5-7CD9-D0AC022D395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45919" y="1295400"/>
            <a:ext cx="6934200" cy="426720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859155" lvl="1" indent="-511810">
              <a:buFont typeface="Arial" panose="020B0604020202020204" pitchFamily="34" charset="0"/>
              <a:buChar char="•"/>
            </a:pPr>
            <a:r>
              <a:rPr lang="en-US" sz="2000" dirty="0"/>
              <a:t>Located under the Customer Menu to the Left of the Navigation Pane</a:t>
            </a:r>
          </a:p>
          <a:p>
            <a:pPr marL="859155" lvl="1" indent="-51181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59155" lvl="1" indent="-511810">
              <a:buFont typeface="Arial" panose="020B0604020202020204" pitchFamily="34" charset="0"/>
              <a:buChar char="•"/>
            </a:pPr>
            <a:r>
              <a:rPr lang="en-US" sz="2000" dirty="0"/>
              <a:t>Select the Payment Method for Statements – can select multiple or singular. These will be grouped on the statement</a:t>
            </a:r>
          </a:p>
          <a:p>
            <a:pPr marL="859155" lvl="1" indent="-51181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59155" lvl="1" indent="-511810">
              <a:buFont typeface="Arial" panose="020B0604020202020204" pitchFamily="34" charset="0"/>
              <a:buChar char="•"/>
            </a:pPr>
            <a:r>
              <a:rPr lang="en-US" sz="2000" dirty="0"/>
              <a:t>Select the Statement Print Date – Today/End of Month/1</a:t>
            </a:r>
            <a:r>
              <a:rPr lang="en-US" sz="2000" baseline="30000" dirty="0"/>
              <a:t>st</a:t>
            </a:r>
            <a:r>
              <a:rPr lang="en-US" sz="2000" dirty="0"/>
              <a:t> of month</a:t>
            </a:r>
          </a:p>
          <a:p>
            <a:pPr marL="859155" lvl="1" indent="-51181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59155" lvl="1" indent="-511810">
              <a:buFont typeface="Arial" panose="020B0604020202020204" pitchFamily="34" charset="0"/>
              <a:buChar char="•"/>
            </a:pPr>
            <a:r>
              <a:rPr lang="en-US" sz="2000" dirty="0"/>
              <a:t>Memo – This will print on all statements. It does not replace the standard language set by the payment method. Great for holiday messages!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84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5481-702C-ACD6-D766-FEF89B17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9431E9-197A-2CCE-E341-6798E52C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sz="4000" dirty="0">
                <a:latin typeface="Myriad Pro" panose="020B0503030403020204"/>
              </a:rPr>
              <a:t>Customer Selection</a:t>
            </a:r>
            <a:br>
              <a:rPr lang="en-US" sz="4000" dirty="0">
                <a:latin typeface="Myriad Pro" panose="020B0503030403020204"/>
              </a:rPr>
            </a:b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83D01D-B872-7341-128C-7780734FCD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76" r="1378"/>
          <a:stretch/>
        </p:blipFill>
        <p:spPr>
          <a:xfrm>
            <a:off x="8069944" y="533400"/>
            <a:ext cx="3652156" cy="5257800"/>
          </a:xfrm>
          <a:prstGeom prst="roundRect">
            <a:avLst>
              <a:gd name="adj" fmla="val 1919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47C3EC3-ED2E-9710-1D41-FE8F9488E262}"/>
              </a:ext>
            </a:extLst>
          </p:cNvPr>
          <p:cNvSpPr/>
          <p:nvPr/>
        </p:nvSpPr>
        <p:spPr>
          <a:xfrm>
            <a:off x="8067222" y="533400"/>
            <a:ext cx="3657600" cy="5257800"/>
          </a:xfrm>
          <a:prstGeom prst="roundRect">
            <a:avLst>
              <a:gd name="adj" fmla="val 1748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59EA9E-DA01-CCE0-04AE-DEC73636B67A}"/>
              </a:ext>
            </a:extLst>
          </p:cNvPr>
          <p:cNvSpPr txBox="1"/>
          <p:nvPr/>
        </p:nvSpPr>
        <p:spPr>
          <a:xfrm>
            <a:off x="352878" y="1392737"/>
            <a:ext cx="7471477" cy="407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Can generate statements for All Customers having open A/R items</a:t>
            </a:r>
          </a:p>
          <a:p>
            <a:r>
              <a:rPr lang="en-US" sz="2000" dirty="0">
                <a:cs typeface="Arial" panose="020B0604020202020204" pitchFamily="34" charset="0"/>
              </a:rPr>
              <a:t>      with selected Payment Method</a:t>
            </a:r>
          </a:p>
          <a:p>
            <a:endParaRPr lang="en-US" sz="2000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Can utilize search function to select single customer </a:t>
            </a:r>
          </a:p>
          <a:p>
            <a:endParaRPr lang="en-US" sz="2000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Can select a Range of Customers</a:t>
            </a:r>
          </a:p>
          <a:p>
            <a:endParaRPr lang="en-US" sz="2000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Can use a Customer List</a:t>
            </a:r>
          </a:p>
          <a:p>
            <a:endParaRPr lang="en-US" sz="2000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Can run by Location (driven by the customer’s Default location)</a:t>
            </a:r>
          </a:p>
          <a:p>
            <a:endParaRPr lang="en-US" sz="2000" dirty="0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Arial" panose="020B0604020202020204" pitchFamily="34" charset="0"/>
              </a:rPr>
              <a:t>Can select by Customer Class</a:t>
            </a:r>
            <a:endParaRPr lang="en-CA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55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13FEC-FCCB-8336-4C5D-4B3354AA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6C506B-46BE-B1B1-43BD-C261D464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dirty="0"/>
              <a:t>Statements – Options	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DB9663-D10E-A622-7208-7F5FFA2D71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" b="1973"/>
          <a:stretch/>
        </p:blipFill>
        <p:spPr>
          <a:xfrm>
            <a:off x="8069944" y="533400"/>
            <a:ext cx="3652156" cy="5257800"/>
          </a:xfrm>
          <a:prstGeom prst="roundRect">
            <a:avLst>
              <a:gd name="adj" fmla="val 1919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D9FEA51-27C9-26B6-2145-8CDA0478453C}"/>
              </a:ext>
            </a:extLst>
          </p:cNvPr>
          <p:cNvSpPr/>
          <p:nvPr/>
        </p:nvSpPr>
        <p:spPr>
          <a:xfrm>
            <a:off x="8067222" y="533400"/>
            <a:ext cx="3657600" cy="5257800"/>
          </a:xfrm>
          <a:prstGeom prst="roundRect">
            <a:avLst>
              <a:gd name="adj" fmla="val 1748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F8D740-BA54-7BB3-E421-76EC27C7B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1074400" cy="4724400"/>
          </a:xfrm>
        </p:spPr>
        <p:txBody>
          <a:bodyPr/>
          <a:lstStyle/>
          <a:p>
            <a:pPr marL="859155" lvl="1" indent="-511810">
              <a:buFont typeface="Arial" panose="020B0604020202020204" pitchFamily="34" charset="0"/>
              <a:buChar char="•"/>
            </a:pPr>
            <a:r>
              <a:rPr lang="en-US" sz="1600" dirty="0">
                <a:cs typeface="Arial" panose="020B0604020202020204" pitchFamily="34" charset="0"/>
              </a:rPr>
              <a:t>Select exclusions for Credit Balances or $0.00 Balances</a:t>
            </a:r>
          </a:p>
          <a:p>
            <a:pPr marL="859155" lvl="1" indent="-511810">
              <a:buFont typeface="Arial" panose="020B0604020202020204" pitchFamily="34" charset="0"/>
              <a:buChar char="•"/>
            </a:pPr>
            <a:r>
              <a:rPr lang="en-US" sz="1600" dirty="0">
                <a:cs typeface="Arial" panose="020B0604020202020204" pitchFamily="34" charset="0"/>
              </a:rPr>
              <a:t>Select Format:</a:t>
            </a:r>
          </a:p>
          <a:p>
            <a:pPr marL="1490663" lvl="1" indent="-173038">
              <a:buFont typeface="Wingdings" panose="05000000000000000000" pitchFamily="2" charset="2"/>
              <a:buChar char="ü"/>
            </a:pPr>
            <a:r>
              <a:rPr lang="en-US" sz="1600" dirty="0">
                <a:cs typeface="Arial" panose="020B0604020202020204" pitchFamily="34" charset="0"/>
              </a:rPr>
              <a:t>	</a:t>
            </a:r>
            <a:r>
              <a:rPr lang="en-US" sz="1800" b="1" dirty="0">
                <a:cs typeface="Arial" panose="020B0604020202020204" pitchFamily="34" charset="0"/>
              </a:rPr>
              <a:t>Statements</a:t>
            </a:r>
            <a:r>
              <a:rPr lang="en-US" sz="1600" dirty="0">
                <a:cs typeface="Arial" panose="020B0604020202020204" pitchFamily="34" charset="0"/>
              </a:rPr>
              <a:t> </a:t>
            </a:r>
          </a:p>
          <a:p>
            <a:pPr marL="1949450" lvl="2" indent="-285750">
              <a:buFont typeface="Courier New" panose="02070309020205020404" pitchFamily="49" charset="0"/>
              <a:buChar char="o"/>
            </a:pPr>
            <a:r>
              <a:rPr lang="en-US" sz="1800" dirty="0">
                <a:cs typeface="Arial" panose="020B0604020202020204" pitchFamily="34" charset="0"/>
              </a:rPr>
              <a:t> Shows total due for each payment method</a:t>
            </a:r>
          </a:p>
          <a:p>
            <a:pPr marL="1939925" lvl="1" indent="-285750">
              <a:buFont typeface="Courier New" panose="02070309020205020404" pitchFamily="49" charset="0"/>
              <a:buChar char="o"/>
            </a:pPr>
            <a:r>
              <a:rPr lang="en-US" sz="1800" dirty="0">
                <a:cs typeface="Arial" panose="020B0604020202020204" pitchFamily="34" charset="0"/>
              </a:rPr>
              <a:t> Includes a Past Due Box with Aging on last page</a:t>
            </a:r>
            <a:endParaRPr lang="en-US" sz="1600" dirty="0">
              <a:cs typeface="Arial" panose="020B0604020202020204" pitchFamily="34" charset="0"/>
            </a:endParaRPr>
          </a:p>
          <a:p>
            <a:pPr marL="1317625" lvl="1" indent="458788">
              <a:buFont typeface="Wingdings" panose="05000000000000000000" pitchFamily="2" charset="2"/>
              <a:buChar char="ü"/>
            </a:pPr>
            <a:r>
              <a:rPr lang="en-US" sz="1600" dirty="0">
                <a:cs typeface="Arial" panose="020B0604020202020204" pitchFamily="34" charset="0"/>
              </a:rPr>
              <a:t>	</a:t>
            </a:r>
            <a:r>
              <a:rPr lang="en-US" sz="1600" b="1" dirty="0">
                <a:cs typeface="Arial" panose="020B0604020202020204" pitchFamily="34" charset="0"/>
              </a:rPr>
              <a:t>Consolidated Statements </a:t>
            </a:r>
            <a:r>
              <a:rPr lang="en-US" sz="1600" dirty="0">
                <a:cs typeface="Arial" panose="020B0604020202020204" pitchFamily="34" charset="0"/>
              </a:rPr>
              <a:t>	</a:t>
            </a:r>
          </a:p>
          <a:p>
            <a:pPr marL="1835150" lvl="2" indent="-171450">
              <a:buFont typeface="Courier New" panose="02070309020205020404" pitchFamily="49" charset="0"/>
              <a:buChar char="o"/>
            </a:pPr>
            <a:r>
              <a:rPr lang="en-US" sz="1800" dirty="0">
                <a:cs typeface="Arial" panose="020B0604020202020204" pitchFamily="34" charset="0"/>
              </a:rPr>
              <a:t>Shows Total Balance due for all Payment Methods 					(not itemized by term)</a:t>
            </a:r>
          </a:p>
          <a:p>
            <a:pPr marL="1654175" lvl="1" indent="0">
              <a:buFont typeface="Courier New" panose="02070309020205020404" pitchFamily="49" charset="0"/>
              <a:buChar char="o"/>
            </a:pPr>
            <a:r>
              <a:rPr lang="en-US" sz="1800" dirty="0">
                <a:cs typeface="Arial" panose="020B0604020202020204" pitchFamily="34" charset="0"/>
              </a:rPr>
              <a:t>	Does not include Past Due Box with Aging on last </a:t>
            </a:r>
            <a:r>
              <a:rPr lang="en-US" sz="1600" dirty="0">
                <a:cs typeface="Arial" panose="020B0604020202020204" pitchFamily="34" charset="0"/>
              </a:rPr>
              <a:t>					page</a:t>
            </a:r>
          </a:p>
          <a:p>
            <a:pPr marL="859155" lvl="1" indent="-511810">
              <a:buFont typeface="Arial" panose="020B0604020202020204" pitchFamily="34" charset="0"/>
              <a:buChar char="•"/>
            </a:pPr>
            <a:r>
              <a:rPr lang="en-US" sz="1600" dirty="0">
                <a:cs typeface="Arial" panose="020B0604020202020204" pitchFamily="34" charset="0"/>
              </a:rPr>
              <a:t>Choose whether to include Payment Details and/or to attach invoices</a:t>
            </a:r>
          </a:p>
          <a:p>
            <a:pPr marL="859155" lvl="1" indent="-51181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7345" lvl="1" indent="0">
              <a:buNone/>
            </a:pPr>
            <a:r>
              <a:rPr lang="en-US" sz="1400" dirty="0">
                <a:cs typeface="Arial" panose="020B0604020202020204" pitchFamily="34" charset="0"/>
              </a:rPr>
              <a:t>**Note: customers having 50+ individual invoices will only receive a </a:t>
            </a:r>
          </a:p>
          <a:p>
            <a:pPr marL="347345" lvl="1" indent="0">
              <a:buNone/>
            </a:pPr>
            <a:r>
              <a:rPr lang="en-US" sz="1400" dirty="0">
                <a:cs typeface="Arial" panose="020B0604020202020204" pitchFamily="34" charset="0"/>
              </a:rPr>
              <a:t>statement via email due to size and attachment restrictions by most email </a:t>
            </a:r>
          </a:p>
          <a:p>
            <a:pPr marL="347345" lvl="1" indent="0">
              <a:buNone/>
            </a:pPr>
            <a:r>
              <a:rPr lang="en-US" sz="1400" dirty="0">
                <a:cs typeface="Arial" panose="020B0604020202020204" pitchFamily="34" charset="0"/>
              </a:rPr>
              <a:t>providers. However, the print option will print all invoices, regardless of number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47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13FEC-FCCB-8336-4C5D-4B3354AA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6C506B-46BE-B1B1-43BD-C261D4640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dirty="0"/>
              <a:t>Statements – Extras	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DB9663-D10E-A622-7208-7F5FFA2D71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3" b="1973"/>
          <a:stretch/>
        </p:blipFill>
        <p:spPr>
          <a:xfrm>
            <a:off x="8069944" y="533400"/>
            <a:ext cx="3652156" cy="5257800"/>
          </a:xfrm>
          <a:prstGeom prst="roundRect">
            <a:avLst>
              <a:gd name="adj" fmla="val 1919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D9FEA51-27C9-26B6-2145-8CDA0478453C}"/>
              </a:ext>
            </a:extLst>
          </p:cNvPr>
          <p:cNvSpPr/>
          <p:nvPr/>
        </p:nvSpPr>
        <p:spPr>
          <a:xfrm>
            <a:off x="8069944" y="533400"/>
            <a:ext cx="3654878" cy="5257800"/>
          </a:xfrm>
          <a:prstGeom prst="roundRect">
            <a:avLst>
              <a:gd name="adj" fmla="val 1748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73B2D-18C9-93F2-51E4-00E812F12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057" y="1295400"/>
            <a:ext cx="11074400" cy="4267200"/>
          </a:xfrm>
        </p:spPr>
        <p:txBody>
          <a:bodyPr/>
          <a:lstStyle/>
          <a:p>
            <a:r>
              <a:rPr lang="en-US" dirty="0"/>
              <a:t>Can export results to Excel</a:t>
            </a:r>
          </a:p>
          <a:p>
            <a:r>
              <a:rPr lang="en-US" dirty="0"/>
              <a:t>Printing will print statement and invoices</a:t>
            </a:r>
          </a:p>
          <a:p>
            <a:r>
              <a:rPr lang="en-US" dirty="0"/>
              <a:t>Emailing will send to all contacts set to </a:t>
            </a:r>
          </a:p>
          <a:p>
            <a:pPr marL="576263" indent="0">
              <a:buNone/>
            </a:pPr>
            <a:r>
              <a:rPr lang="en-US" dirty="0"/>
              <a:t>receive statements on the customer record</a:t>
            </a:r>
          </a:p>
          <a:p>
            <a:pPr marL="576263" indent="-457200"/>
            <a:r>
              <a:rPr lang="en-US" dirty="0"/>
              <a:t>Sent statements will be logged as</a:t>
            </a:r>
          </a:p>
          <a:p>
            <a:pPr marL="119063" indent="0">
              <a:buNone/>
            </a:pPr>
            <a:r>
              <a:rPr lang="en-US" dirty="0"/>
              <a:t>     Communications on the customer record</a:t>
            </a:r>
          </a:p>
          <a:p>
            <a:pPr marL="576263" indent="-457200"/>
            <a:r>
              <a:rPr lang="en-US" dirty="0"/>
              <a:t>Use the statements tool to easily locate </a:t>
            </a:r>
          </a:p>
          <a:p>
            <a:pPr marL="119063" indent="0">
              <a:buNone/>
            </a:pPr>
            <a:r>
              <a:rPr lang="en-US" dirty="0"/>
              <a:t>	customers with $0 or credit balances</a:t>
            </a:r>
          </a:p>
          <a:p>
            <a:pPr marL="119063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93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E3224-B682-40C1-4952-32802A68E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EC15EF55-EC94-1359-606E-3ED292DAC077}"/>
              </a:ext>
            </a:extLst>
          </p:cNvPr>
          <p:cNvSpPr txBox="1">
            <a:spLocks/>
          </p:cNvSpPr>
          <p:nvPr/>
        </p:nvSpPr>
        <p:spPr>
          <a:xfrm>
            <a:off x="240590" y="1301028"/>
            <a:ext cx="11247386" cy="4255944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Best Practices – </a:t>
            </a:r>
            <a:r>
              <a:rPr lang="en-US" sz="2000" dirty="0">
                <a:solidFill>
                  <a:schemeClr val="bg1"/>
                </a:solidFill>
              </a:rPr>
              <a:t>Track claims for ALL Vendors</a:t>
            </a:r>
          </a:p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Warranty Setup – </a:t>
            </a:r>
            <a:r>
              <a:rPr lang="en-US" sz="2000" dirty="0">
                <a:solidFill>
                  <a:schemeClr val="bg1"/>
                </a:solidFill>
              </a:rPr>
              <a:t>Service Codes - Payment Methods - Submission Types</a:t>
            </a:r>
          </a:p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Warranty Workflow – </a:t>
            </a:r>
            <a:r>
              <a:rPr lang="en-US" sz="2000" dirty="0">
                <a:solidFill>
                  <a:schemeClr val="bg1"/>
                </a:solidFill>
              </a:rPr>
              <a:t>Finalize W/O when work</a:t>
            </a:r>
          </a:p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Parts Pricing Options – </a:t>
            </a:r>
            <a:r>
              <a:rPr lang="en-US" sz="2000" dirty="0">
                <a:solidFill>
                  <a:schemeClr val="bg1"/>
                </a:solidFill>
              </a:rPr>
              <a:t>Retail Price is Recommended</a:t>
            </a:r>
          </a:p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Using Standard Jobs for Warranty Segments – </a:t>
            </a:r>
            <a:r>
              <a:rPr lang="en-US" sz="2000" dirty="0">
                <a:solidFill>
                  <a:schemeClr val="bg1"/>
                </a:solidFill>
              </a:rPr>
              <a:t>Speeds up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process</a:t>
            </a:r>
          </a:p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Tracking &amp; Finalizing – </a:t>
            </a:r>
            <a:r>
              <a:rPr lang="en-US" sz="2000" dirty="0">
                <a:solidFill>
                  <a:schemeClr val="bg1"/>
                </a:solidFill>
              </a:rPr>
              <a:t>Warranty Request Selection Screen</a:t>
            </a:r>
          </a:p>
          <a:p>
            <a:pPr marL="859155" lvl="1" indent="-511810"/>
            <a:r>
              <a:rPr lang="en-US" sz="2000" b="1" dirty="0">
                <a:solidFill>
                  <a:schemeClr val="bg1"/>
                </a:solidFill>
              </a:rPr>
              <a:t>Recording Credits Received – </a:t>
            </a:r>
            <a:r>
              <a:rPr lang="en-US" sz="2000" dirty="0">
                <a:solidFill>
                  <a:schemeClr val="bg1"/>
                </a:solidFill>
              </a:rPr>
              <a:t>Reconciliation Tab &amp; Complete Claim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62DFBC-5EC0-70F2-87A9-113824C3D7E5}"/>
              </a:ext>
            </a:extLst>
          </p:cNvPr>
          <p:cNvSpPr/>
          <p:nvPr/>
        </p:nvSpPr>
        <p:spPr>
          <a:xfrm>
            <a:off x="960437" y="1516062"/>
            <a:ext cx="10271125" cy="3825875"/>
          </a:xfrm>
          <a:prstGeom prst="rect">
            <a:avLst/>
          </a:prstGeom>
          <a:solidFill>
            <a:srgbClr val="3F7938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PK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Arial"/>
                <a:sym typeface="Arial" panose="020B0604020202020204" pitchFamily="34" charset="0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Arial"/>
                <a:sym typeface="Arial" panose="020B0604020202020204" pitchFamily="34" charset="0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Arial"/>
                <a:sym typeface="Arial" panose="020B0604020202020204" pitchFamily="34" charset="0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Arial"/>
                <a:sym typeface="Arial" panose="020B0604020202020204" pitchFamily="34" charset="0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rgbClr val="FFFFFF"/>
                </a:solidFill>
                <a:latin typeface="Arial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  <a:sym typeface="Arial" panose="020B0604020202020204" pitchFamily="34" charset="0"/>
              </a:defRPr>
            </a:lvl9pPr>
          </a:lstStyle>
          <a:p>
            <a:pPr marL="285750" indent="-285750" algn="l" rtl="0" fontAlgn="base">
              <a:lnSpc>
                <a:spcPts val="33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285750" indent="-285750" algn="l" rtl="0" fontAlgn="base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Emailing customer statements saves time and money</a:t>
            </a:r>
          </a:p>
          <a:p>
            <a:pPr marL="285750" indent="-285750" algn="l" rtl="0" fontAlgn="base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Customers receive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statements promptly, which speeds up payment processing</a:t>
            </a:r>
          </a:p>
          <a:p>
            <a:pPr marL="285750" indent="-285750" algn="l" rtl="0" fontAlgn="base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Communications are logged, providing documentation</a:t>
            </a:r>
          </a:p>
          <a:p>
            <a:pPr marL="285750" indent="-285750" algn="l" rtl="0" fontAlgn="base">
              <a:lnSpc>
                <a:spcPts val="33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Valuable tool for reviewing customer accounts for credits and $0 balances</a:t>
            </a:r>
            <a:endParaRPr lang="en-US" sz="24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00D140-566B-4913-4377-3DECD5997FDD}"/>
              </a:ext>
            </a:extLst>
          </p:cNvPr>
          <p:cNvSpPr/>
          <p:nvPr/>
        </p:nvSpPr>
        <p:spPr>
          <a:xfrm>
            <a:off x="595166" y="1024153"/>
            <a:ext cx="3552291" cy="1179760"/>
          </a:xfrm>
          <a:prstGeom prst="rect">
            <a:avLst/>
          </a:prstGeom>
          <a:solidFill>
            <a:srgbClr val="0447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PK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1pPr>
            <a:lvl2pPr marL="4572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2pPr>
            <a:lvl3pPr marL="9144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3pPr>
            <a:lvl4pPr marL="1371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4pPr>
            <a:lvl5pPr marL="18288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9pPr>
          </a:lstStyle>
          <a:p>
            <a:pPr algn="ctr"/>
            <a:r>
              <a:rPr lang="en-US" sz="4000" b="1" i="0" u="none" strike="noStrike" dirty="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Let’s Review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658289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B3738F-2910-075E-0312-261CDFA4CC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58796" y="3429000"/>
            <a:ext cx="2399347" cy="1230264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Q &amp; 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4BB6E3-EE14-3F0F-0299-8C44D45EC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033" y="455751"/>
            <a:ext cx="4933674" cy="85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9258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E0DC27-23ED-B8F2-2F71-F5D14463C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456" y="1023257"/>
            <a:ext cx="10928427" cy="453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91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0C7AF-4DE1-4C82-A162-15B630710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17">
            <a:extLst>
              <a:ext uri="{FF2B5EF4-FFF2-40B4-BE49-F238E27FC236}">
                <a16:creationId xmlns:a16="http://schemas.microsoft.com/office/drawing/2014/main" id="{BEB85AC7-6328-BAA3-C66D-B45C7E42C1F9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Jacksonville!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D233BA-77D3-7BE4-2013-1E73F986C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80" r="12300"/>
          <a:stretch/>
        </p:blipFill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81A5DE6-07CB-3CC2-A1AA-0211D5A402CD}"/>
              </a:ext>
            </a:extLst>
          </p:cNvPr>
          <p:cNvSpPr/>
          <p:nvPr/>
        </p:nvSpPr>
        <p:spPr>
          <a:xfrm>
            <a:off x="7620000" y="1744980"/>
            <a:ext cx="4572000" cy="51054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6B1CDC9-E0A0-F171-C410-39D2EF7C2976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4E4910-AC3F-5386-1F1D-5C6D8014B8D7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9A2E943-1B7D-00F6-D3F7-B99A3288D0F8}"/>
              </a:ext>
            </a:extLst>
          </p:cNvPr>
          <p:cNvSpPr/>
          <p:nvPr/>
        </p:nvSpPr>
        <p:spPr>
          <a:xfrm>
            <a:off x="4191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91C53B-69F3-1855-79BF-897FD9189E95}"/>
              </a:ext>
            </a:extLst>
          </p:cNvPr>
          <p:cNvSpPr txBox="1"/>
          <p:nvPr/>
        </p:nvSpPr>
        <p:spPr>
          <a:xfrm>
            <a:off x="4800600" y="48006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072B22F2-A064-79ED-9107-60319AA7A3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212A15CB-FB62-812C-6276-B404E10A57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47829" y="4858824"/>
            <a:ext cx="202915" cy="27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13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XIS theme">
  <a:themeElements>
    <a:clrScheme name="Charter">
      <a:dk1>
        <a:srgbClr val="0055A4"/>
      </a:dk1>
      <a:lt1>
        <a:srgbClr val="FFFFFF"/>
      </a:lt1>
      <a:dk2>
        <a:srgbClr val="007A33"/>
      </a:dk2>
      <a:lt2>
        <a:srgbClr val="FFFFFF"/>
      </a:lt2>
      <a:accent1>
        <a:srgbClr val="00A7A1"/>
      </a:accent1>
      <a:accent2>
        <a:srgbClr val="404040"/>
      </a:accent2>
      <a:accent3>
        <a:srgbClr val="F3A23B"/>
      </a:accent3>
      <a:accent4>
        <a:srgbClr val="0055A4"/>
      </a:accent4>
      <a:accent5>
        <a:srgbClr val="232323"/>
      </a:accent5>
      <a:accent6>
        <a:srgbClr val="AFAFAF"/>
      </a:accent6>
      <a:hlink>
        <a:srgbClr val="FFFFFF"/>
      </a:hlink>
      <a:folHlink>
        <a:srgbClr val="40404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EAB0774-A81E-437B-901B-C98E8285E1BD}" vid="{2568062E-7373-4101-919C-A44A8BB56A15}"/>
    </a:ext>
  </a:extLst>
</a:theme>
</file>

<file path=ppt/theme/theme2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F1D20"/>
      </a:hlink>
      <a:folHlink>
        <a:srgbClr val="800080"/>
      </a:folHlink>
    </a:clrScheme>
    <a:fontScheme name="Ideal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91425" tIns="91425" rIns="91425" bIns="91425" numCol="1" anchor="ctr" anchorCtr="0" compatLnSpc="1">
        <a:prstTxWarp prst="textNoShape">
          <a:avLst/>
        </a:prstTxWarp>
        <a:noAutofit/>
      </a:bodyPr>
      <a:lstStyle>
        <a:defPPr algn="l" eaLnBrk="1" hangingPunct="1">
          <a:buClr>
            <a:srgbClr val="000000"/>
          </a:buClr>
          <a:defRPr sz="3000" b="1" kern="0" dirty="0">
            <a:solidFill>
              <a:srgbClr val="E04145"/>
            </a:solidFill>
            <a:latin typeface="Trebuchet MS" panose="020B0603020202020204" pitchFamily="34" charset="0"/>
            <a:ea typeface="ＭＳ Ｐゴシック" panose="020B0600070205080204" pitchFamily="34" charset="-128"/>
            <a:cs typeface="Arial" panose="020B0604020202020204" pitchFamily="34" charset="0"/>
            <a:rtl val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D6775C401A1640A4B6CD356F6DB115" ma:contentTypeVersion="18" ma:contentTypeDescription="Create a new document." ma:contentTypeScope="" ma:versionID="d5b1180af3163315e3554cbe0618c46c">
  <xsd:schema xmlns:xsd="http://www.w3.org/2001/XMLSchema" xmlns:xs="http://www.w3.org/2001/XMLSchema" xmlns:p="http://schemas.microsoft.com/office/2006/metadata/properties" xmlns:ns2="9d4cd623-3799-4ddc-ada4-77011a1fbe38" xmlns:ns3="10aab84b-ebc1-4094-a9d9-1ee9be3db491" targetNamespace="http://schemas.microsoft.com/office/2006/metadata/properties" ma:root="true" ma:fieldsID="59cafd4d6e0f03a1fcd32b35e6e9844c" ns2:_="" ns3:_="">
    <xsd:import namespace="9d4cd623-3799-4ddc-ada4-77011a1fbe38"/>
    <xsd:import namespace="10aab84b-ebc1-4094-a9d9-1ee9be3db4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4cd623-3799-4ddc-ada4-77011a1fbe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fba1a00-cd55-4846-a578-cb41955946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aab84b-ebc1-4094-a9d9-1ee9be3db49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e6d9d94-bf33-415a-b03d-5e901ef345b8}" ma:internalName="TaxCatchAll" ma:showField="CatchAllData" ma:web="10aab84b-ebc1-4094-a9d9-1ee9be3db4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4cd623-3799-4ddc-ada4-77011a1fbe38">
      <Terms xmlns="http://schemas.microsoft.com/office/infopath/2007/PartnerControls"/>
    </lcf76f155ced4ddcb4097134ff3c332f>
    <TaxCatchAll xmlns="10aab84b-ebc1-4094-a9d9-1ee9be3db491" xsi:nil="true"/>
  </documentManagement>
</p:properties>
</file>

<file path=customXml/itemProps1.xml><?xml version="1.0" encoding="utf-8"?>
<ds:datastoreItem xmlns:ds="http://schemas.openxmlformats.org/officeDocument/2006/customXml" ds:itemID="{DDAF8FFD-1E66-4BD6-AFF8-198E2963DB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4cd623-3799-4ddc-ada4-77011a1fbe38"/>
    <ds:schemaRef ds:uri="10aab84b-ebc1-4094-a9d9-1ee9be3db4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89F2063-5D8A-476A-84D2-98AA6CE357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EC8CB5-00FE-4694-B8B5-E997792406F0}">
  <ds:schemaRefs>
    <ds:schemaRef ds:uri="http://schemas.microsoft.com/office/2006/metadata/properties"/>
    <ds:schemaRef ds:uri="9d4cd623-3799-4ddc-ada4-77011a1fbe3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10aab84b-ebc1-4094-a9d9-1ee9be3db491"/>
  </ds:schemaRefs>
</ds:datastoreItem>
</file>

<file path=docMetadata/LabelInfo.xml><?xml version="1.0" encoding="utf-8"?>
<clbl:labelList xmlns:clbl="http://schemas.microsoft.com/office/2020/mipLabelMetadata">
  <clbl:label id="{f65d02be-9231-4769-9120-8d7f799652db}" enabled="0" method="" siteId="{f65d02be-9231-4769-9120-8d7f799652d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AXIS_generic_2016_wide</Template>
  <TotalTime>28667</TotalTime>
  <Words>632</Words>
  <Application>Microsoft Office PowerPoint</Application>
  <PresentationFormat>Widescreen</PresentationFormat>
  <Paragraphs>102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Calibri</vt:lpstr>
      <vt:lpstr>Cambria</vt:lpstr>
      <vt:lpstr>Courier New</vt:lpstr>
      <vt:lpstr>Franklin Gothic Book</vt:lpstr>
      <vt:lpstr>Myriad Pro</vt:lpstr>
      <vt:lpstr>Trebuchet MS</vt:lpstr>
      <vt:lpstr>Wingdings</vt:lpstr>
      <vt:lpstr>AXIS theme</vt:lpstr>
      <vt:lpstr>Office Theme</vt:lpstr>
      <vt:lpstr>PowerPoint Presentation</vt:lpstr>
      <vt:lpstr>PowerPoint Presentation</vt:lpstr>
      <vt:lpstr>PowerPoint Presentation</vt:lpstr>
      <vt:lpstr>Agenda </vt:lpstr>
      <vt:lpstr>Benefits of Emailing Customer Statements</vt:lpstr>
      <vt:lpstr>Customer Statements </vt:lpstr>
      <vt:lpstr>Customer Selection </vt:lpstr>
      <vt:lpstr>Statements – Options </vt:lpstr>
      <vt:lpstr>Statements – Extras </vt:lpstr>
      <vt:lpstr>PowerPoint Presentation</vt:lpstr>
      <vt:lpstr>PowerPoint Presentation</vt:lpstr>
      <vt:lpstr>PowerPoint Presentation</vt:lpstr>
      <vt:lpstr>PowerPoint Presentation</vt:lpstr>
    </vt:vector>
  </TitlesOfParts>
  <Company>Campana Systems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Your Title Here -- it can be 2 lines if you want</dc:title>
  <dc:creator>Mark Futterer</dc:creator>
  <cp:lastModifiedBy>Melissa Cason</cp:lastModifiedBy>
  <cp:revision>531</cp:revision>
  <cp:lastPrinted>2018-08-15T18:40:37Z</cp:lastPrinted>
  <dcterms:created xsi:type="dcterms:W3CDTF">2016-10-24T23:55:46Z</dcterms:created>
  <dcterms:modified xsi:type="dcterms:W3CDTF">2025-02-07T02:29:01Z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0x01010072D6775C401A1640A4B6CD356F6DB115</vt:lpwstr>
  </property>
  <property fmtid="{D5CDD505-2E9C-101B-9397-08002B2CF9AE}" pid="3" name="MediaServiceImageTags">
    <vt:lpwstr/>
  </property>
</Properties>
</file>