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21"/>
  </p:notesMasterIdLst>
  <p:handoutMasterIdLst>
    <p:handoutMasterId r:id="rId22"/>
  </p:handoutMasterIdLst>
  <p:sldIdLst>
    <p:sldId id="260" r:id="rId5"/>
    <p:sldId id="378" r:id="rId6"/>
    <p:sldId id="388" r:id="rId7"/>
    <p:sldId id="387" r:id="rId8"/>
    <p:sldId id="380" r:id="rId9"/>
    <p:sldId id="379" r:id="rId10"/>
    <p:sldId id="385" r:id="rId11"/>
    <p:sldId id="384" r:id="rId12"/>
    <p:sldId id="391" r:id="rId13"/>
    <p:sldId id="392" r:id="rId14"/>
    <p:sldId id="393" r:id="rId15"/>
    <p:sldId id="381" r:id="rId16"/>
    <p:sldId id="394" r:id="rId17"/>
    <p:sldId id="382" r:id="rId18"/>
    <p:sldId id="389" r:id="rId19"/>
    <p:sldId id="390" r:id="rId20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604F5-1CAD-4148-B1C1-E38623D69100}" v="38" dt="2025-02-07T22:31:11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166" autoAdjust="0"/>
  </p:normalViewPr>
  <p:slideViewPr>
    <p:cSldViewPr snapToGrid="0">
      <p:cViewPr varScale="1">
        <p:scale>
          <a:sx n="88" d="100"/>
          <a:sy n="88" d="100"/>
        </p:scale>
        <p:origin x="324" y="72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61D6-C5B9-28AA-5067-9FDB1B0C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50685-ACC0-AB84-3E59-5765208F8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7CDC0-56D4-253E-C8C9-D1FC94183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D77BE-CDF8-2E5F-8B6A-6C9FD81042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03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6.jpg"/><Relationship Id="rId4" Type="http://schemas.openxmlformats.org/officeDocument/2006/relationships/image" Target="../media/image16.svg"/><Relationship Id="rId9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898D29-781E-377A-F8F6-A26A019273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5" r="14509" b="2899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F7EDE9-DC8E-3A68-1B39-3F52EC0A9372}"/>
              </a:ext>
            </a:extLst>
          </p:cNvPr>
          <p:cNvSpPr/>
          <p:nvPr/>
        </p:nvSpPr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A82E84-11A6-6BF3-52D5-014FD88E3D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0366" y="4460894"/>
            <a:ext cx="3672633" cy="2095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46C549-97C4-D2C9-20A3-1DCDB4CA735C}"/>
              </a:ext>
            </a:extLst>
          </p:cNvPr>
          <p:cNvSpPr txBox="1"/>
          <p:nvPr/>
        </p:nvSpPr>
        <p:spPr>
          <a:xfrm>
            <a:off x="442169" y="2309855"/>
            <a:ext cx="6683829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/>
                <a:ea typeface="ＭＳ Ｐゴシック"/>
                <a:cs typeface="Arial" charset="0"/>
              </a:rPr>
              <a:t>Report Permissions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1CABA6-405F-DEBC-7062-0976E0B4AF1D}"/>
              </a:ext>
            </a:extLst>
          </p:cNvPr>
          <p:cNvSpPr txBox="1"/>
          <p:nvPr/>
        </p:nvSpPr>
        <p:spPr>
          <a:xfrm>
            <a:off x="736083" y="351302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How to keep your data on a need-to-know basis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04143ECF-6A79-8EFB-7FFB-F1AB4C42785C}"/>
              </a:ext>
            </a:extLst>
          </p:cNvPr>
          <p:cNvSpPr/>
          <p:nvPr/>
        </p:nvSpPr>
        <p:spPr>
          <a:xfrm>
            <a:off x="3276600" y="251357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ser outline">
            <a:extLst>
              <a:ext uri="{FF2B5EF4-FFF2-40B4-BE49-F238E27FC236}">
                <a16:creationId xmlns:a16="http://schemas.microsoft.com/office/drawing/2014/main" id="{DB6645FD-F21B-7615-19E2-266FC4AEE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76" b="676"/>
          <a:stretch/>
        </p:blipFill>
        <p:spPr>
          <a:xfrm>
            <a:off x="3276600" y="2551176"/>
            <a:ext cx="1352268" cy="1333994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BDC1DC-EB15-52C6-E0F5-D6738827E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455" y="2417119"/>
            <a:ext cx="1282413" cy="1599711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046B6E-9A93-6670-0344-03D104DD73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3000" y="2590800"/>
            <a:ext cx="5105400" cy="609600"/>
          </a:xfrm>
        </p:spPr>
        <p:txBody>
          <a:bodyPr/>
          <a:lstStyle/>
          <a:p>
            <a:r>
              <a:rPr lang="en-US" dirty="0"/>
              <a:t>Melissa Cason	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6CB84E5-165F-B9A9-2EEB-362AA549F7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0" y="3352801"/>
            <a:ext cx="5105400" cy="609600"/>
          </a:xfrm>
        </p:spPr>
        <p:txBody>
          <a:bodyPr/>
          <a:lstStyle/>
          <a:p>
            <a:r>
              <a:rPr lang="en-US" dirty="0"/>
              <a:t>Implementation Specialist	</a:t>
            </a:r>
          </a:p>
        </p:txBody>
      </p:sp>
    </p:spTree>
    <p:extLst>
      <p:ext uri="{BB962C8B-B14F-4D97-AF65-F5344CB8AC3E}">
        <p14:creationId xmlns:p14="http://schemas.microsoft.com/office/powerpoint/2010/main" val="5875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1125200" cy="973818"/>
          </a:xfrm>
        </p:spPr>
        <p:txBody>
          <a:bodyPr/>
          <a:lstStyle/>
          <a:p>
            <a:r>
              <a:rPr lang="en-US" dirty="0"/>
              <a:t>Agenda	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86055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650526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4440497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2066354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Review of Security – Users and Roles</a:t>
            </a: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sz="1700" dirty="0">
              <a:solidFill>
                <a:srgbClr val="001A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2096650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4000" y="2883788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 to Copy User Settings</a:t>
            </a:r>
            <a:endParaRPr lang="en-GB" sz="1700" dirty="0">
              <a:solidFill>
                <a:srgbClr val="16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4000" y="3707815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Restricting Access and Permissions</a:t>
            </a:r>
            <a:endParaRPr lang="en-GB" sz="1700" dirty="0">
              <a:solidFill>
                <a:srgbClr val="1659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4000" y="4458064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Reports</a:t>
            </a: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78A447-00FD-0882-F3D8-EFD677B5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Aspen Users vs Roles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644750"/>
              </p:ext>
            </p:extLst>
          </p:nvPr>
        </p:nvGraphicFramePr>
        <p:xfrm>
          <a:off x="508000" y="1080652"/>
          <a:ext cx="11074399" cy="4874030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49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Aspen Users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Aspen Roles</a:t>
                      </a:r>
                    </a:p>
                  </a:txBody>
                  <a:tcPr marL="121920" marR="1219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employees necessary for reports, labor, sales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Consist of a grouping of permissions related to a particular role within a dealership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Username is what displays on invoices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Roles cannot be changed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 consistent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can create a new role from scratch or copy an existing role to modify permissions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Usernames must be unique &amp; cannot be changed once user created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Creating a “Role” with a specific permission is a great way to isolate a particular permission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Users cannot necessarily log into Aspen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 levels of access:</a:t>
                      </a:r>
                    </a:p>
                    <a:p>
                      <a:pPr marL="631825" indent="282575" algn="l">
                        <a:buFont typeface="+mj-lt"/>
                        <a:buAutoNum type="arabicPeriod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View</a:t>
                      </a:r>
                    </a:p>
                    <a:p>
                      <a:pPr marL="631825" indent="282575" algn="l">
                        <a:buFont typeface="+mj-lt"/>
                        <a:buAutoNum type="arabicPeriod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Maintain</a:t>
                      </a:r>
                    </a:p>
                    <a:p>
                      <a:pPr marL="631825" indent="282575" algn="l">
                        <a:buFont typeface="+mj-lt"/>
                        <a:buAutoNum type="arabicPeriod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 can review login permissions quickly by sorting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Roles &amp; permissions can be granted by location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Users can be archived at any time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27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64" y="112772"/>
            <a:ext cx="4248150" cy="5907028"/>
          </a:xfrm>
        </p:spPr>
        <p:txBody>
          <a:bodyPr/>
          <a:lstStyle/>
          <a:p>
            <a:r>
              <a:rPr lang="en-US" sz="4800" dirty="0"/>
              <a:t>Aspen Users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Typically a username is a combo of first/last name	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1032EC-3B35-6E7E-9625-F93787787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470" y="112772"/>
            <a:ext cx="6180498" cy="598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1DB9663-D10E-A622-7208-7F5FFA2D7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FEA51-27C9-26B6-2145-8CDA0478453C}"/>
              </a:ext>
            </a:extLst>
          </p:cNvPr>
          <p:cNvSpPr/>
          <p:nvPr/>
        </p:nvSpPr>
        <p:spPr>
          <a:xfrm>
            <a:off x="8067222" y="533399"/>
            <a:ext cx="3805372" cy="5355771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87D86-0B1F-9C69-246F-3DE5C52F5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6" y="337457"/>
            <a:ext cx="4400099" cy="5551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0A15F8-D0D2-65D4-A3B1-40532D5E523B}"/>
              </a:ext>
            </a:extLst>
          </p:cNvPr>
          <p:cNvSpPr txBox="1"/>
          <p:nvPr/>
        </p:nvSpPr>
        <p:spPr>
          <a:xfrm>
            <a:off x="4942115" y="533399"/>
            <a:ext cx="287727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Aspen Roles</a:t>
            </a:r>
          </a:p>
          <a:p>
            <a:endParaRPr lang="en-US" dirty="0"/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Roles are developed with primary job functions in mind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Copying a System Role will allow you to edit or update the associated permissions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Pulling out an individual permission as its own role will allow you to isolate that permission individually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800B7E-C463-BFA9-B83A-E61AE11DA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6" y="205808"/>
            <a:ext cx="6749162" cy="591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C40C51-83B2-5023-EC44-08676B4D7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43506"/>
            <a:ext cx="5591017" cy="42672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78003C6-6798-E797-B097-00AE691E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isolated permissions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C087D-9B10-BEAF-1215-7B59EF26A0AF}"/>
              </a:ext>
            </a:extLst>
          </p:cNvPr>
          <p:cNvSpPr txBox="1"/>
          <p:nvPr/>
        </p:nvSpPr>
        <p:spPr>
          <a:xfrm>
            <a:off x="6705600" y="1343506"/>
            <a:ext cx="487680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Helpful Permissions to Isolate Using Roles: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Credit Manager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Back Date Invoices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Customer Special Pricing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 Parts Pricing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Messaging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Finalize Invoices or Work Orders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0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8003C6-6798-E797-B097-00AE691E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53" y="284618"/>
            <a:ext cx="11074400" cy="978381"/>
          </a:xfrm>
        </p:spPr>
        <p:txBody>
          <a:bodyPr/>
          <a:lstStyle/>
          <a:p>
            <a:r>
              <a:rPr lang="en-US" dirty="0"/>
              <a:t>Isolating Reporting Features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C087D-9B10-BEAF-1215-7B59EF26A0AF}"/>
              </a:ext>
            </a:extLst>
          </p:cNvPr>
          <p:cNvSpPr txBox="1"/>
          <p:nvPr/>
        </p:nvSpPr>
        <p:spPr>
          <a:xfrm>
            <a:off x="6986247" y="1488910"/>
            <a:ext cx="48768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Helpful Reports to Isolate Using Roles: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Reports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Departmental Reports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Cross-departmental reports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Reports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7A425F-D389-32E8-C79C-10BFE7B9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53" y="959401"/>
            <a:ext cx="6376647" cy="512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79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A70BA9-9CD9-7012-7D08-32B4F1554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49" y="133601"/>
            <a:ext cx="10671207" cy="600296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78003C6-6798-E797-B097-00AE691E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3526971"/>
            <a:ext cx="4299857" cy="2355878"/>
          </a:xfrm>
        </p:spPr>
        <p:txBody>
          <a:bodyPr/>
          <a:lstStyle/>
          <a:p>
            <a:r>
              <a:rPr lang="en-US" sz="3600" dirty="0"/>
              <a:t>Using Tasks to limit report access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4644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1623321"/>
            <a:ext cx="9840686" cy="3275249"/>
          </a:xfrm>
        </p:spPr>
        <p:txBody>
          <a:bodyPr/>
          <a:lstStyle/>
          <a:p>
            <a:pPr algn="ctr"/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0014D2-8E3E-92A2-5582-5E93920F4BB9}"/>
              </a:ext>
            </a:extLst>
          </p:cNvPr>
          <p:cNvSpPr/>
          <p:nvPr/>
        </p:nvSpPr>
        <p:spPr>
          <a:xfrm>
            <a:off x="752219" y="1309372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Users for anyone needing to have labor applied or populate on reports – unique and consistent User Names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Roles are groups of permissions that are typically associated with primary job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 have created a set of permissions for a particular user, you can copy those permissions for a new 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utilize Roles to isolate a specific permission (change Credit Limits) or to give access to specific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 not want to give access to a full report, you can also utilize the Task Manager to assign a report with specific parameters to a 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5CC59-CB96-9F4A-5C14-C35996662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43" y="905397"/>
            <a:ext cx="2879612" cy="8079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C76B80-5A7E-8B29-BB99-819D77A79F2B}"/>
              </a:ext>
            </a:extLst>
          </p:cNvPr>
          <p:cNvSpPr txBox="1"/>
          <p:nvPr/>
        </p:nvSpPr>
        <p:spPr>
          <a:xfrm>
            <a:off x="1168656" y="1016983"/>
            <a:ext cx="2706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1881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62478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4D5678-2254-B2F0-4E36-8DD0F7C4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06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C7AF-4DE1-4C82-A162-15B63071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7">
            <a:extLst>
              <a:ext uri="{FF2B5EF4-FFF2-40B4-BE49-F238E27FC236}">
                <a16:creationId xmlns:a16="http://schemas.microsoft.com/office/drawing/2014/main" id="{BEB85AC7-6328-BAA3-C66D-B45C7E42C1F9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233BA-77D3-7BE4-2013-1E73F986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r="12300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1A5DE6-07CB-3CC2-A1AA-0211D5A402CD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B1CDC9-E0A0-F171-C410-39D2EF7C2976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E4910-AC3F-5386-1F1D-5C6D8014B8D7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9A2E943-1B7D-00F6-D3F7-B99A3288D0F8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1C53B-69F3-1855-79BF-897FD9189E95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72B22F2-A064-79ED-9107-60319AA7A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12A15CB-FB62-812C-6276-B404E10A5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280878BF-D4A7-4CBF-B49A-48B7A32C22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4cd623-3799-4ddc-ada4-77011a1fbe38"/>
    <ds:schemaRef ds:uri="10aab84b-ebc1-4094-a9d9-1ee9be3db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42DC5D-7BE7-4562-8E83-266650A48F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C6A77C-3E41-4A3D-84EC-86D0504E17C2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9d4cd623-3799-4ddc-ada4-77011a1fbe38"/>
    <ds:schemaRef ds:uri="http://purl.org/dc/terms/"/>
    <ds:schemaRef ds:uri="http://schemas.microsoft.com/office/infopath/2007/PartnerControls"/>
    <ds:schemaRef ds:uri="10aab84b-ebc1-4094-a9d9-1ee9be3db491"/>
  </ds:schemaRefs>
</ds:datastoreItem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24819</TotalTime>
  <Words>472</Words>
  <Application>Microsoft Office PowerPoint</Application>
  <PresentationFormat>Widescreen</PresentationFormat>
  <Paragraphs>93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</vt:lpstr>
      <vt:lpstr>Franklin Gothic Book</vt:lpstr>
      <vt:lpstr>Myriad Pro</vt:lpstr>
      <vt:lpstr>Wingdings</vt:lpstr>
      <vt:lpstr>AXIS theme</vt:lpstr>
      <vt:lpstr>PowerPoint Presentation</vt:lpstr>
      <vt:lpstr>PowerPoint Presentation</vt:lpstr>
      <vt:lpstr>PowerPoint Presentation</vt:lpstr>
      <vt:lpstr>Agenda </vt:lpstr>
      <vt:lpstr>Aspen Users vs Roles</vt:lpstr>
      <vt:lpstr>Aspen Users  Typically a username is a combo of first/last name </vt:lpstr>
      <vt:lpstr>PowerPoint Presentation</vt:lpstr>
      <vt:lpstr>PowerPoint Presentation</vt:lpstr>
      <vt:lpstr>Creating isolated permissions </vt:lpstr>
      <vt:lpstr>Isolating Reporting Features </vt:lpstr>
      <vt:lpstr>Using Tasks to limit report access </vt:lpstr>
      <vt:lpstr>PowerPoint Presentation</vt:lpstr>
      <vt:lpstr>Questions?</vt:lpstr>
      <vt:lpstr>Thank you!</vt:lpstr>
      <vt:lpstr>PowerPoint Presentation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Melissa Cason</cp:lastModifiedBy>
  <cp:revision>531</cp:revision>
  <cp:lastPrinted>2018-08-15T18:40:37Z</cp:lastPrinted>
  <dcterms:created xsi:type="dcterms:W3CDTF">2016-10-24T23:55:46Z</dcterms:created>
  <dcterms:modified xsi:type="dcterms:W3CDTF">2025-02-07T22:31:11Z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  <property fmtid="{D5CDD505-2E9C-101B-9397-08002B2CF9AE}" pid="3" name="MediaServiceImageTags">
    <vt:lpwstr/>
  </property>
</Properties>
</file>